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2" r:id="rId1"/>
  </p:sldMasterIdLst>
  <p:notesMasterIdLst>
    <p:notesMasterId r:id="rId3"/>
  </p:notesMasterIdLst>
  <p:handoutMasterIdLst>
    <p:handoutMasterId r:id="rId4"/>
  </p:handoutMasterIdLst>
  <p:sldIdLst>
    <p:sldId id="513" r:id="rId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4847"/>
    <a:srgbClr val="FF3300"/>
    <a:srgbClr val="EACFCF"/>
    <a:srgbClr val="F5E9E9"/>
    <a:srgbClr val="FFFF66"/>
    <a:srgbClr val="009900"/>
    <a:srgbClr val="CC0099"/>
    <a:srgbClr val="00FF00"/>
    <a:srgbClr val="FFFF0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Střední styl 3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Tmavý styl 1 – zvýraznění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354" autoAdjust="0"/>
    <p:restoredTop sz="95412" autoAdjust="0"/>
  </p:normalViewPr>
  <p:slideViewPr>
    <p:cSldViewPr>
      <p:cViewPr varScale="1">
        <p:scale>
          <a:sx n="86" d="100"/>
          <a:sy n="86" d="100"/>
        </p:scale>
        <p:origin x="136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0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0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128318D-1331-4D74-A477-6EB35113C6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111524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973ECF3-28A5-4BA9-A5B6-BB561068BC8E}" type="datetimeFigureOut">
              <a:rPr lang="cs-CZ"/>
              <a:pPr>
                <a:defRPr/>
              </a:pPr>
              <a:t>12.10.2015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en-US" noProof="0" smtClean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1AAE5F3-AC4E-44DB-9695-6F442067F1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72384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 flipV="1">
            <a:off x="228600" y="4724400"/>
            <a:ext cx="8686800" cy="1828800"/>
          </a:xfrm>
          <a:prstGeom prst="round2SameRect">
            <a:avLst>
              <a:gd name="adj1" fmla="val 10784"/>
              <a:gd name="adj2" fmla="val 0"/>
            </a:avLst>
          </a:prstGeom>
          <a:solidFill>
            <a:schemeClr val="tx2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 Same Side Corner Rectangle 7"/>
          <p:cNvSpPr/>
          <p:nvPr/>
        </p:nvSpPr>
        <p:spPr>
          <a:xfrm>
            <a:off x="228600" y="228600"/>
            <a:ext cx="8686800" cy="4419600"/>
          </a:xfrm>
          <a:prstGeom prst="round2SameRect">
            <a:avLst>
              <a:gd name="adj1" fmla="val 2821"/>
              <a:gd name="adj2" fmla="val 0"/>
            </a:avLst>
          </a:prstGeom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924800" cy="3886201"/>
          </a:xfrm>
        </p:spPr>
        <p:txBody>
          <a:bodyPr>
            <a:norm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304800" y="4800600"/>
            <a:ext cx="8534400" cy="1600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>
          <a:xfrm>
            <a:off x="228600" y="6553200"/>
            <a:ext cx="2133600" cy="287782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>
          <a:xfrm>
            <a:off x="2895600" y="6553200"/>
            <a:ext cx="3429000" cy="287782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>
          <a:xfrm>
            <a:off x="6858000" y="6553200"/>
            <a:ext cx="2057400" cy="287782"/>
          </a:xfrm>
        </p:spPr>
        <p:txBody>
          <a:bodyPr/>
          <a:lstStyle/>
          <a:p>
            <a:pPr>
              <a:defRPr/>
            </a:pPr>
            <a:fld id="{FB4E9F8F-7B14-434B-8232-15177973FBA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0FB85-665B-4409-927D-90A0D9EA745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400800" cy="60499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DB98A2-DFD3-47F8-8B81-EDABC887C3D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ound Same Side Corner Rectangle 6"/>
          <p:cNvSpPr/>
          <p:nvPr/>
        </p:nvSpPr>
        <p:spPr>
          <a:xfrm rot="5400000">
            <a:off x="4862513" y="2300287"/>
            <a:ext cx="6096000" cy="1952625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 orient="vert"/>
          </p:nvPr>
        </p:nvSpPr>
        <p:spPr>
          <a:xfrm>
            <a:off x="7029450" y="274638"/>
            <a:ext cx="1752600" cy="5973762"/>
          </a:xfrm>
        </p:spPr>
        <p:txBody>
          <a:bodyPr vert="eaVer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D51747-EDE7-4EF7-8081-DC86BBD1A3A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228600"/>
            <a:ext cx="8686800" cy="4953000"/>
          </a:xfrm>
          <a:prstGeom prst="round2SameRect">
            <a:avLst>
              <a:gd name="adj1" fmla="val 2821"/>
              <a:gd name="adj2" fmla="val 0"/>
            </a:avLst>
          </a:prstGeom>
          <a:solidFill>
            <a:schemeClr val="tx2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 Same Side Corner Rectangle 6"/>
          <p:cNvSpPr/>
          <p:nvPr/>
        </p:nvSpPr>
        <p:spPr>
          <a:xfrm flipV="1">
            <a:off x="228600" y="5257800"/>
            <a:ext cx="8686800" cy="1295400"/>
          </a:xfrm>
          <a:prstGeom prst="round2SameRect">
            <a:avLst>
              <a:gd name="adj1" fmla="val 10784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4191000"/>
          </a:xfrm>
        </p:spPr>
        <p:txBody>
          <a:bodyPr anchor="ctr"/>
          <a:lstStyle>
            <a:lvl1pPr algn="ctr">
              <a:defRPr sz="4800" b="0" cap="none" baseline="0">
                <a:solidFill>
                  <a:schemeClr val="bg2"/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722313" y="5410200"/>
            <a:ext cx="7772400" cy="104298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1DFDA9-C491-4A20-9E32-F045AAF1010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301752" y="1600200"/>
            <a:ext cx="4160520" cy="47548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60520" cy="47548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A5E9BC-B8B4-4E04-A2F6-0AD9AD046CB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301752" y="1535112"/>
            <a:ext cx="4160520" cy="827087"/>
          </a:xfrm>
        </p:spPr>
        <p:txBody>
          <a:bodyPr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 algn="ctr">
              <a:buNone/>
              <a:defRPr lang="en-US" sz="2400" b="0" dirty="0" smtClean="0">
                <a:ln w="11430"/>
                <a:solidFill>
                  <a:schemeClr val="tx2"/>
                </a:solidFill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301752" y="2373312"/>
            <a:ext cx="41605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4" y="1535112"/>
            <a:ext cx="4160520" cy="827087"/>
          </a:xfrm>
        </p:spPr>
        <p:txBody>
          <a:bodyPr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 algn="ctr">
              <a:buNone/>
              <a:defRPr lang="en-US" sz="2400" b="0" dirty="0" smtClean="0">
                <a:ln w="11430"/>
                <a:solidFill>
                  <a:schemeClr val="tx2"/>
                </a:solidFill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4" y="2373312"/>
            <a:ext cx="41605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2921EF-6948-4730-A335-DE62E9DC58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903596-3395-4198-8C7B-4CD852B674B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F768FD-E379-4F62-BD91-9CC384DBEC0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4495800" cy="1143000"/>
          </a:xfrm>
        </p:spPr>
        <p:txBody>
          <a:bodyPr anchor="ctr"/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724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60D172-122E-42DD-BCC2-319F661F541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" name="Rectangle 9"/>
          <p:cNvSpPr/>
          <p:nvPr/>
        </p:nvSpPr>
        <p:spPr>
          <a:xfrm>
            <a:off x="4876800" y="152400"/>
            <a:ext cx="3581400" cy="129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967288" y="152400"/>
            <a:ext cx="3400425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5105400" y="228600"/>
            <a:ext cx="3200400" cy="1143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228600" y="1524000"/>
            <a:ext cx="8686800" cy="4910328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5DD3A8-01A2-4922-9AE3-54EAF66FE08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 useBgFill="1">
        <p:nvSpPr>
          <p:cNvPr id="9" name="Rectangle 8"/>
          <p:cNvSpPr/>
          <p:nvPr/>
        </p:nvSpPr>
        <p:spPr>
          <a:xfrm>
            <a:off x="4876800" y="152400"/>
            <a:ext cx="3581400" cy="129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967288" y="152400"/>
            <a:ext cx="3400425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4495800" cy="1143000"/>
          </a:xfrm>
        </p:spPr>
        <p:txBody>
          <a:bodyPr anchor="ctr"/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5105400" y="228600"/>
            <a:ext cx="3200400" cy="114300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600200"/>
            <a:ext cx="85344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520942"/>
            <a:ext cx="2133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5600" y="6520942"/>
            <a:ext cx="34290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20942"/>
            <a:ext cx="2133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79A0DF5-6B55-496B-939D-343BA46D650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228600" y="6524625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FFFFFF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Wingdings 2" pitchFamily="18" charset="2"/>
        <a:buChar char="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2"/>
        </a:buClr>
        <a:buSzPct val="100000"/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630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73736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194560" indent="-182880" algn="l" defTabSz="914400" rtl="0" eaLnBrk="1" latinLnBrk="0" hangingPunct="1">
        <a:spcBef>
          <a:spcPts val="310"/>
        </a:spcBef>
        <a:buClr>
          <a:schemeClr val="accent2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testu tuků a olejů 2014</a:t>
            </a:r>
            <a:br>
              <a:rPr lang="cs-CZ" dirty="0" smtClean="0"/>
            </a:br>
            <a:r>
              <a:rPr lang="cs-CZ" sz="2000" dirty="0" smtClean="0"/>
              <a:t>Prof. Dostálová (VŠCHT), RNDr. Suchánek (IKEM)</a:t>
            </a:r>
            <a:endParaRPr lang="cs-CZ" sz="20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9909788"/>
              </p:ext>
            </p:extLst>
          </p:nvPr>
        </p:nvGraphicFramePr>
        <p:xfrm>
          <a:off x="251519" y="1600200"/>
          <a:ext cx="8663880" cy="50850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376265"/>
                <a:gridCol w="864096"/>
                <a:gridCol w="1080120"/>
                <a:gridCol w="792088"/>
                <a:gridCol w="1080120"/>
                <a:gridCol w="648072"/>
                <a:gridCol w="1008112"/>
                <a:gridCol w="815007"/>
              </a:tblGrid>
              <a:tr h="370840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Složení</a:t>
                      </a:r>
                    </a:p>
                    <a:p>
                      <a:pPr algn="ctr"/>
                      <a:r>
                        <a:rPr lang="cs-CZ" sz="1400" dirty="0" smtClean="0"/>
                        <a:t>MK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Variabilita</a:t>
                      </a:r>
                    </a:p>
                    <a:p>
                      <a:pPr algn="ctr"/>
                      <a:r>
                        <a:rPr lang="cs-CZ" sz="1400" dirty="0" smtClean="0"/>
                        <a:t>v kuchyň. využití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err="1" smtClean="0"/>
                        <a:t>Perox</a:t>
                      </a:r>
                      <a:r>
                        <a:rPr lang="cs-CZ" sz="1400" dirty="0" smtClean="0"/>
                        <a:t>. číslo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Informace na obalu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Cena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Výsledná známka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Pořadí</a:t>
                      </a:r>
                      <a:endParaRPr lang="cs-CZ" sz="1400" dirty="0"/>
                    </a:p>
                  </a:txBody>
                  <a:tcPr anchor="ctr"/>
                </a:tc>
              </a:tr>
              <a:tr h="233184">
                <a:tc>
                  <a:txBody>
                    <a:bodyPr/>
                    <a:lstStyle/>
                    <a:p>
                      <a:pPr algn="r"/>
                      <a:r>
                        <a:rPr lang="cs-CZ" sz="1200" i="1" dirty="0" smtClean="0">
                          <a:solidFill>
                            <a:schemeClr val="bg1"/>
                          </a:solidFill>
                        </a:rPr>
                        <a:t>priorita:</a:t>
                      </a:r>
                      <a:endParaRPr lang="cs-CZ" sz="1200" i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648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i="1" dirty="0" smtClean="0">
                          <a:solidFill>
                            <a:schemeClr val="bg1"/>
                          </a:solidFill>
                        </a:rPr>
                        <a:t>50 %</a:t>
                      </a:r>
                    </a:p>
                  </a:txBody>
                  <a:tcPr anchor="ctr">
                    <a:solidFill>
                      <a:srgbClr val="C648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i="1" dirty="0" smtClean="0">
                          <a:solidFill>
                            <a:schemeClr val="bg1"/>
                          </a:solidFill>
                        </a:rPr>
                        <a:t>20 %</a:t>
                      </a:r>
                      <a:endParaRPr lang="cs-CZ" sz="1200" i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648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i="1" dirty="0" smtClean="0">
                          <a:solidFill>
                            <a:schemeClr val="bg1"/>
                          </a:solidFill>
                        </a:rPr>
                        <a:t>5 %</a:t>
                      </a:r>
                      <a:endParaRPr lang="cs-CZ" sz="1200" i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648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i="1" dirty="0" smtClean="0">
                          <a:solidFill>
                            <a:schemeClr val="bg1"/>
                          </a:solidFill>
                        </a:rPr>
                        <a:t>5 %</a:t>
                      </a:r>
                      <a:endParaRPr lang="cs-CZ" sz="1200" i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648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i="1" dirty="0" smtClean="0">
                          <a:solidFill>
                            <a:schemeClr val="bg1"/>
                          </a:solidFill>
                        </a:rPr>
                        <a:t>20 %</a:t>
                      </a:r>
                      <a:endParaRPr lang="cs-CZ" sz="1200" i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6484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cs-CZ" sz="1200" i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6484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Škvařené</a:t>
                      </a:r>
                      <a:r>
                        <a:rPr lang="cs-CZ" sz="1400" baseline="0" dirty="0" smtClean="0"/>
                        <a:t> sádlo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3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3,15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7.</a:t>
                      </a:r>
                      <a:endParaRPr lang="cs-CZ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Vepřové sádlo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4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4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3,35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9.</a:t>
                      </a:r>
                      <a:endParaRPr lang="cs-CZ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Ghee</a:t>
                      </a:r>
                      <a:r>
                        <a:rPr lang="cs-CZ" sz="1400" dirty="0" smtClean="0"/>
                        <a:t>, přepuštěné máslo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5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3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4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5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4,35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11.</a:t>
                      </a:r>
                      <a:endParaRPr lang="cs-CZ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Palmový olej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4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3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4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3,25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8.</a:t>
                      </a:r>
                      <a:endParaRPr lang="cs-CZ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Kokosový olej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5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3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5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4,25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10.</a:t>
                      </a:r>
                      <a:endParaRPr lang="cs-CZ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Olivový olej rafinovaný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3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5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2,80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4.-5.</a:t>
                      </a:r>
                      <a:endParaRPr lang="cs-CZ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Olivový olej extra panenský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3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5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2,85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6.</a:t>
                      </a:r>
                      <a:endParaRPr lang="cs-CZ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Slunečnicový olej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3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3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2,60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3.</a:t>
                      </a:r>
                      <a:endParaRPr lang="cs-CZ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Sójový olej rafinovaný – bio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3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5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2,80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4.-5.</a:t>
                      </a:r>
                      <a:endParaRPr lang="cs-CZ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Řepkový olej rafinovaný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1,05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1.</a:t>
                      </a:r>
                      <a:endParaRPr lang="cs-CZ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Řepk</a:t>
                      </a:r>
                      <a:r>
                        <a:rPr lang="cs-CZ" sz="1400" dirty="0" smtClean="0"/>
                        <a:t>. olej lisovaný za stud.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4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1,80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2.</a:t>
                      </a:r>
                      <a:endParaRPr lang="cs-CZ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D51747-EDE7-4EF7-8081-DC86BBD1A3AC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46853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fab">
  <a:themeElements>
    <a:clrScheme name="Vlastní 1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6800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Prefab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refab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00000"/>
              </a:schemeClr>
            </a:gs>
            <a:gs pos="30000">
              <a:schemeClr val="phClr">
                <a:tint val="60000"/>
                <a:satMod val="250000"/>
              </a:schemeClr>
            </a:gs>
            <a:gs pos="50000">
              <a:schemeClr val="phClr">
                <a:tint val="57000"/>
                <a:satMod val="250000"/>
              </a:schemeClr>
            </a:gs>
            <a:gs pos="100000">
              <a:schemeClr val="phClr">
                <a:tint val="17000"/>
                <a:satMod val="350000"/>
              </a:schemeClr>
            </a:gs>
          </a:gsLst>
          <a:lin ang="4000000" scaled="1"/>
        </a:gradFill>
        <a:gradFill rotWithShape="1">
          <a:gsLst>
            <a:gs pos="0">
              <a:schemeClr val="phClr">
                <a:tint val="75000"/>
                <a:satMod val="110000"/>
              </a:schemeClr>
            </a:gs>
            <a:gs pos="30000">
              <a:schemeClr val="phClr">
                <a:shade val="75000"/>
                <a:satMod val="130000"/>
              </a:schemeClr>
            </a:gs>
            <a:gs pos="50000">
              <a:schemeClr val="phClr">
                <a:shade val="70000"/>
                <a:satMod val="135000"/>
              </a:schemeClr>
            </a:gs>
            <a:gs pos="100000">
              <a:schemeClr val="phClr">
                <a:tint val="75000"/>
                <a:satMod val="110000"/>
              </a:schemeClr>
            </a:gs>
          </a:gsLst>
          <a:lin ang="40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0000" algn="ct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110000" algn="ctr" rotWithShape="0">
              <a:srgbClr val="000000">
                <a:alpha val="65000"/>
              </a:srgbClr>
            </a:outerShdw>
          </a:effectLst>
        </a:effectStyle>
        <a:effectStyle>
          <a:effectLst>
            <a:outerShdw blurRad="120000" algn="ctr" rotWithShape="0">
              <a:srgbClr val="000000">
                <a:alpha val="70000"/>
              </a:srgbClr>
            </a:outerShdw>
          </a:effectLst>
          <a:scene3d>
            <a:camera prst="orthographicFront"/>
            <a:lightRig rig="glow" dir="t">
              <a:rot lat="0" lon="0" rev="1800000"/>
            </a:lightRig>
          </a:scene3d>
          <a:sp3d contourW="12700" prstMaterial="dkEdge">
            <a:bevelT w="50800" h="44450" prst="angle"/>
            <a:contourClr>
              <a:schemeClr val="phClr">
                <a:shade val="4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110000"/>
              </a:schemeClr>
            </a:gs>
            <a:gs pos="30000">
              <a:schemeClr val="phClr">
                <a:shade val="75000"/>
                <a:satMod val="130000"/>
              </a:schemeClr>
            </a:gs>
            <a:gs pos="50000">
              <a:schemeClr val="phClr">
                <a:shade val="70000"/>
                <a:satMod val="135000"/>
              </a:schemeClr>
            </a:gs>
            <a:gs pos="100000">
              <a:schemeClr val="phClr">
                <a:tint val="75000"/>
                <a:satMod val="110000"/>
              </a:schemeClr>
            </a:gs>
          </a:gsLst>
          <a:lin ang="4000000" scaled="1"/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20000"/>
              </a:schemeClr>
              <a:schemeClr val="phClr">
                <a:tint val="94000"/>
                <a:satMod val="2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14782</TotalTime>
  <Words>164</Words>
  <Application>Microsoft Office PowerPoint</Application>
  <PresentationFormat>Předvádění na obrazovce (4:3)</PresentationFormat>
  <Paragraphs>105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Wingdings 2</vt:lpstr>
      <vt:lpstr>Prefab</vt:lpstr>
      <vt:lpstr>Výsledky testu tuků a olejů 2014 Prof. Dostálová (VŠCHT), RNDr. Suchánek (IKEM)</vt:lpstr>
    </vt:vector>
  </TitlesOfParts>
  <Company>Česká zemědělská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Výsledky POP SPZO 2001/02</dc:title>
  <dc:creator>Petr Baranyk</dc:creator>
  <cp:lastModifiedBy>Petr Baranyk</cp:lastModifiedBy>
  <cp:revision>777</cp:revision>
  <dcterms:created xsi:type="dcterms:W3CDTF">2002-11-09T20:54:29Z</dcterms:created>
  <dcterms:modified xsi:type="dcterms:W3CDTF">2015-10-12T11:07:47Z</dcterms:modified>
</cp:coreProperties>
</file>