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9" r:id="rId4"/>
    <p:sldId id="266" r:id="rId5"/>
    <p:sldId id="257" r:id="rId6"/>
    <p:sldId id="270" r:id="rId7"/>
    <p:sldId id="260" r:id="rId8"/>
    <p:sldId id="261" r:id="rId9"/>
    <p:sldId id="271" r:id="rId10"/>
    <p:sldId id="272" r:id="rId11"/>
    <p:sldId id="267" r:id="rId12"/>
    <p:sldId id="262" r:id="rId13"/>
    <p:sldId id="265" r:id="rId14"/>
    <p:sldId id="258" r:id="rId15"/>
  </p:sldIdLst>
  <p:sldSz cx="10693400" cy="7561263"/>
  <p:notesSz cx="6797675" cy="9926638"/>
  <p:defaultTextStyle>
    <a:defPPr>
      <a:defRPr lang="cs-CZ"/>
    </a:defPPr>
    <a:lvl1pPr algn="l" defTabSz="9953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96888" indent="-39688" algn="l" defTabSz="9953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95363" indent="-80963" algn="l" defTabSz="9953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492250" indent="-120650" algn="l" defTabSz="9953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990725" indent="-161925" algn="l" defTabSz="995363"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30"/>
    <a:srgbClr val="0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04" autoAdjust="0"/>
    <p:restoredTop sz="74967" autoAdjust="0"/>
  </p:normalViewPr>
  <p:slideViewPr>
    <p:cSldViewPr>
      <p:cViewPr varScale="1">
        <p:scale>
          <a:sx n="53" d="100"/>
          <a:sy n="53" d="100"/>
        </p:scale>
        <p:origin x="1378" y="53"/>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16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Procházka" userId="ef93e34c-5581-40c0-8a20-f1f2a5b91b08" providerId="ADAL" clId="{2DAE6437-BA30-4844-B183-1EAD4A788F56}"/>
    <pc:docChg chg="undo custSel modSld">
      <pc:chgData name="Michal Procházka" userId="ef93e34c-5581-40c0-8a20-f1f2a5b91b08" providerId="ADAL" clId="{2DAE6437-BA30-4844-B183-1EAD4A788F56}" dt="2024-12-04T16:49:24.014" v="125" actId="20577"/>
      <pc:docMkLst>
        <pc:docMk/>
      </pc:docMkLst>
      <pc:sldChg chg="modSp mod">
        <pc:chgData name="Michal Procházka" userId="ef93e34c-5581-40c0-8a20-f1f2a5b91b08" providerId="ADAL" clId="{2DAE6437-BA30-4844-B183-1EAD4A788F56}" dt="2024-12-04T16:41:45.750" v="31" actId="20577"/>
        <pc:sldMkLst>
          <pc:docMk/>
          <pc:sldMk cId="0" sldId="257"/>
        </pc:sldMkLst>
        <pc:spChg chg="mod">
          <ac:chgData name="Michal Procházka" userId="ef93e34c-5581-40c0-8a20-f1f2a5b91b08" providerId="ADAL" clId="{2DAE6437-BA30-4844-B183-1EAD4A788F56}" dt="2024-12-04T16:41:45.750" v="31" actId="20577"/>
          <ac:spMkLst>
            <pc:docMk/>
            <pc:sldMk cId="0" sldId="257"/>
            <ac:spMk id="2" creationId="{00093FBA-0F4E-D801-EC58-E45AECE64BF7}"/>
          </ac:spMkLst>
        </pc:spChg>
      </pc:sldChg>
      <pc:sldChg chg="modSp mod">
        <pc:chgData name="Michal Procházka" userId="ef93e34c-5581-40c0-8a20-f1f2a5b91b08" providerId="ADAL" clId="{2DAE6437-BA30-4844-B183-1EAD4A788F56}" dt="2024-12-04T16:44:22.141" v="83" actId="20577"/>
        <pc:sldMkLst>
          <pc:docMk/>
          <pc:sldMk cId="813491076" sldId="260"/>
        </pc:sldMkLst>
        <pc:spChg chg="mod">
          <ac:chgData name="Michal Procházka" userId="ef93e34c-5581-40c0-8a20-f1f2a5b91b08" providerId="ADAL" clId="{2DAE6437-BA30-4844-B183-1EAD4A788F56}" dt="2024-12-04T16:44:22.141" v="83" actId="20577"/>
          <ac:spMkLst>
            <pc:docMk/>
            <pc:sldMk cId="813491076" sldId="260"/>
            <ac:spMk id="2" creationId="{5B0DBDCA-A1B6-32BF-1008-D054471D2454}"/>
          </ac:spMkLst>
        </pc:spChg>
      </pc:sldChg>
      <pc:sldChg chg="modSp mod">
        <pc:chgData name="Michal Procházka" userId="ef93e34c-5581-40c0-8a20-f1f2a5b91b08" providerId="ADAL" clId="{2DAE6437-BA30-4844-B183-1EAD4A788F56}" dt="2024-12-04T16:45:16.796" v="87" actId="20577"/>
        <pc:sldMkLst>
          <pc:docMk/>
          <pc:sldMk cId="1145163191" sldId="261"/>
        </pc:sldMkLst>
        <pc:spChg chg="mod">
          <ac:chgData name="Michal Procházka" userId="ef93e34c-5581-40c0-8a20-f1f2a5b91b08" providerId="ADAL" clId="{2DAE6437-BA30-4844-B183-1EAD4A788F56}" dt="2024-12-04T16:45:16.796" v="87" actId="20577"/>
          <ac:spMkLst>
            <pc:docMk/>
            <pc:sldMk cId="1145163191" sldId="261"/>
            <ac:spMk id="2" creationId="{938F86FB-9F01-B668-8D91-492EF6B91802}"/>
          </ac:spMkLst>
        </pc:spChg>
      </pc:sldChg>
      <pc:sldChg chg="modSp mod">
        <pc:chgData name="Michal Procházka" userId="ef93e34c-5581-40c0-8a20-f1f2a5b91b08" providerId="ADAL" clId="{2DAE6437-BA30-4844-B183-1EAD4A788F56}" dt="2024-12-04T16:49:24.014" v="125" actId="20577"/>
        <pc:sldMkLst>
          <pc:docMk/>
          <pc:sldMk cId="3033967490" sldId="262"/>
        </pc:sldMkLst>
        <pc:spChg chg="mod">
          <ac:chgData name="Michal Procházka" userId="ef93e34c-5581-40c0-8a20-f1f2a5b91b08" providerId="ADAL" clId="{2DAE6437-BA30-4844-B183-1EAD4A788F56}" dt="2024-12-04T16:49:24.014" v="125" actId="20577"/>
          <ac:spMkLst>
            <pc:docMk/>
            <pc:sldMk cId="3033967490" sldId="262"/>
            <ac:spMk id="2" creationId="{30758742-6A4E-5625-C316-C1827513ABA6}"/>
          </ac:spMkLst>
        </pc:spChg>
      </pc:sldChg>
      <pc:sldChg chg="modSp mod">
        <pc:chgData name="Michal Procházka" userId="ef93e34c-5581-40c0-8a20-f1f2a5b91b08" providerId="ADAL" clId="{2DAE6437-BA30-4844-B183-1EAD4A788F56}" dt="2024-12-04T16:41:24.537" v="27" actId="13926"/>
        <pc:sldMkLst>
          <pc:docMk/>
          <pc:sldMk cId="2955951674" sldId="266"/>
        </pc:sldMkLst>
        <pc:spChg chg="mod">
          <ac:chgData name="Michal Procházka" userId="ef93e34c-5581-40c0-8a20-f1f2a5b91b08" providerId="ADAL" clId="{2DAE6437-BA30-4844-B183-1EAD4A788F56}" dt="2024-12-04T16:41:24.537" v="27" actId="13926"/>
          <ac:spMkLst>
            <pc:docMk/>
            <pc:sldMk cId="2955951674" sldId="266"/>
            <ac:spMk id="2" creationId="{8F5D1D36-030D-7A3E-C5C7-6AAD8BB5E7F7}"/>
          </ac:spMkLst>
        </pc:spChg>
      </pc:sldChg>
      <pc:sldChg chg="modSp mod">
        <pc:chgData name="Michal Procházka" userId="ef93e34c-5581-40c0-8a20-f1f2a5b91b08" providerId="ADAL" clId="{2DAE6437-BA30-4844-B183-1EAD4A788F56}" dt="2024-12-04T16:48:39.216" v="117" actId="20577"/>
        <pc:sldMkLst>
          <pc:docMk/>
          <pc:sldMk cId="223967491" sldId="267"/>
        </pc:sldMkLst>
        <pc:spChg chg="mod">
          <ac:chgData name="Michal Procházka" userId="ef93e34c-5581-40c0-8a20-f1f2a5b91b08" providerId="ADAL" clId="{2DAE6437-BA30-4844-B183-1EAD4A788F56}" dt="2024-12-04T16:48:39.216" v="117" actId="20577"/>
          <ac:spMkLst>
            <pc:docMk/>
            <pc:sldMk cId="223967491" sldId="267"/>
            <ac:spMk id="2" creationId="{4C6AEE09-59F7-A872-1E4D-78994AB7715A}"/>
          </ac:spMkLst>
        </pc:spChg>
      </pc:sldChg>
      <pc:sldChg chg="modSp mod">
        <pc:chgData name="Michal Procházka" userId="ef93e34c-5581-40c0-8a20-f1f2a5b91b08" providerId="ADAL" clId="{2DAE6437-BA30-4844-B183-1EAD4A788F56}" dt="2024-12-04T16:39:24.950" v="0" actId="20577"/>
        <pc:sldMkLst>
          <pc:docMk/>
          <pc:sldMk cId="3993325599" sldId="268"/>
        </pc:sldMkLst>
        <pc:spChg chg="mod">
          <ac:chgData name="Michal Procházka" userId="ef93e34c-5581-40c0-8a20-f1f2a5b91b08" providerId="ADAL" clId="{2DAE6437-BA30-4844-B183-1EAD4A788F56}" dt="2024-12-04T16:39:24.950" v="0" actId="20577"/>
          <ac:spMkLst>
            <pc:docMk/>
            <pc:sldMk cId="3993325599" sldId="268"/>
            <ac:spMk id="5123" creationId="{A3CFA0A8-5F0C-6876-9B95-7C6D2FFDD99A}"/>
          </ac:spMkLst>
        </pc:spChg>
      </pc:sldChg>
      <pc:sldChg chg="modSp mod">
        <pc:chgData name="Michal Procházka" userId="ef93e34c-5581-40c0-8a20-f1f2a5b91b08" providerId="ADAL" clId="{2DAE6437-BA30-4844-B183-1EAD4A788F56}" dt="2024-12-04T16:40:41.832" v="24" actId="20577"/>
        <pc:sldMkLst>
          <pc:docMk/>
          <pc:sldMk cId="3879240703" sldId="269"/>
        </pc:sldMkLst>
        <pc:spChg chg="mod">
          <ac:chgData name="Michal Procházka" userId="ef93e34c-5581-40c0-8a20-f1f2a5b91b08" providerId="ADAL" clId="{2DAE6437-BA30-4844-B183-1EAD4A788F56}" dt="2024-12-04T16:40:41.832" v="24" actId="20577"/>
          <ac:spMkLst>
            <pc:docMk/>
            <pc:sldMk cId="3879240703" sldId="269"/>
            <ac:spMk id="2" creationId="{05ADDCDC-37B2-01C4-45E9-BC7543601E6B}"/>
          </ac:spMkLst>
        </pc:spChg>
      </pc:sldChg>
      <pc:sldChg chg="modSp mod">
        <pc:chgData name="Michal Procházka" userId="ef93e34c-5581-40c0-8a20-f1f2a5b91b08" providerId="ADAL" clId="{2DAE6437-BA30-4844-B183-1EAD4A788F56}" dt="2024-12-04T16:43:11.517" v="38" actId="20577"/>
        <pc:sldMkLst>
          <pc:docMk/>
          <pc:sldMk cId="3012429533" sldId="270"/>
        </pc:sldMkLst>
        <pc:spChg chg="mod">
          <ac:chgData name="Michal Procházka" userId="ef93e34c-5581-40c0-8a20-f1f2a5b91b08" providerId="ADAL" clId="{2DAE6437-BA30-4844-B183-1EAD4A788F56}" dt="2024-12-04T16:43:11.517" v="38" actId="20577"/>
          <ac:spMkLst>
            <pc:docMk/>
            <pc:sldMk cId="3012429533" sldId="270"/>
            <ac:spMk id="2" creationId="{9A4B2853-7039-A5AD-6737-D927A7F02060}"/>
          </ac:spMkLst>
        </pc:spChg>
      </pc:sldChg>
      <pc:sldChg chg="modSp mod">
        <pc:chgData name="Michal Procházka" userId="ef93e34c-5581-40c0-8a20-f1f2a5b91b08" providerId="ADAL" clId="{2DAE6437-BA30-4844-B183-1EAD4A788F56}" dt="2024-12-04T16:46:19.920" v="98" actId="20577"/>
        <pc:sldMkLst>
          <pc:docMk/>
          <pc:sldMk cId="2568577800" sldId="271"/>
        </pc:sldMkLst>
        <pc:spChg chg="mod">
          <ac:chgData name="Michal Procházka" userId="ef93e34c-5581-40c0-8a20-f1f2a5b91b08" providerId="ADAL" clId="{2DAE6437-BA30-4844-B183-1EAD4A788F56}" dt="2024-12-04T16:46:19.920" v="98" actId="20577"/>
          <ac:spMkLst>
            <pc:docMk/>
            <pc:sldMk cId="2568577800" sldId="271"/>
            <ac:spMk id="2" creationId="{E84DA067-86AF-B779-E5AC-D4BEA871AECB}"/>
          </ac:spMkLst>
        </pc:spChg>
      </pc:sldChg>
      <pc:sldChg chg="modSp mod">
        <pc:chgData name="Michal Procházka" userId="ef93e34c-5581-40c0-8a20-f1f2a5b91b08" providerId="ADAL" clId="{2DAE6437-BA30-4844-B183-1EAD4A788F56}" dt="2024-12-04T16:47:02.056" v="108" actId="20577"/>
        <pc:sldMkLst>
          <pc:docMk/>
          <pc:sldMk cId="3723063272" sldId="272"/>
        </pc:sldMkLst>
        <pc:spChg chg="mod">
          <ac:chgData name="Michal Procházka" userId="ef93e34c-5581-40c0-8a20-f1f2a5b91b08" providerId="ADAL" clId="{2DAE6437-BA30-4844-B183-1EAD4A788F56}" dt="2024-12-04T16:47:02.056" v="108" actId="20577"/>
          <ac:spMkLst>
            <pc:docMk/>
            <pc:sldMk cId="3723063272" sldId="272"/>
            <ac:spMk id="2" creationId="{92EB6AE4-FC56-284E-BEE8-04526022B72E}"/>
          </ac:spMkLst>
        </pc:spChg>
      </pc:sldChg>
    </pc:docChg>
  </pc:docChgLst>
  <pc:docChgLst>
    <pc:chgData name="Michal Procházka" userId="ef93e34c-5581-40c0-8a20-f1f2a5b91b08" providerId="ADAL" clId="{D9D33B30-D7F6-4E1E-A14B-B3508AE00385}"/>
    <pc:docChg chg="modSld">
      <pc:chgData name="Michal Procházka" userId="ef93e34c-5581-40c0-8a20-f1f2a5b91b08" providerId="ADAL" clId="{D9D33B30-D7F6-4E1E-A14B-B3508AE00385}" dt="2024-12-05T09:45:54.599" v="3" actId="13926"/>
      <pc:docMkLst>
        <pc:docMk/>
      </pc:docMkLst>
      <pc:sldChg chg="modSp mod">
        <pc:chgData name="Michal Procházka" userId="ef93e34c-5581-40c0-8a20-f1f2a5b91b08" providerId="ADAL" clId="{D9D33B30-D7F6-4E1E-A14B-B3508AE00385}" dt="2024-12-05T09:45:54.599" v="3" actId="13926"/>
        <pc:sldMkLst>
          <pc:docMk/>
          <pc:sldMk cId="223967491" sldId="267"/>
        </pc:sldMkLst>
        <pc:spChg chg="mod">
          <ac:chgData name="Michal Procházka" userId="ef93e34c-5581-40c0-8a20-f1f2a5b91b08" providerId="ADAL" clId="{D9D33B30-D7F6-4E1E-A14B-B3508AE00385}" dt="2024-12-05T09:45:54.599" v="3" actId="13926"/>
          <ac:spMkLst>
            <pc:docMk/>
            <pc:sldMk cId="223967491" sldId="267"/>
            <ac:spMk id="2" creationId="{4C6AEE09-59F7-A872-1E4D-78994AB771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5D4A7A7-ADA3-BDD3-24D1-A2B7A625730A}"/>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defTabSz="995690" eaLnBrk="1" fontAlgn="auto" hangingPunct="1">
              <a:spcBef>
                <a:spcPts val="0"/>
              </a:spcBef>
              <a:spcAft>
                <a:spcPts val="0"/>
              </a:spcAft>
              <a:defRPr sz="1200">
                <a:latin typeface="+mn-lt"/>
                <a:cs typeface="+mn-cs"/>
              </a:defRPr>
            </a:lvl1pPr>
          </a:lstStyle>
          <a:p>
            <a:pPr>
              <a:defRPr/>
            </a:pPr>
            <a:endParaRPr lang="cs-CZ"/>
          </a:p>
        </p:txBody>
      </p:sp>
      <p:sp>
        <p:nvSpPr>
          <p:cNvPr id="3" name="Zástupný symbol pro datum 2">
            <a:extLst>
              <a:ext uri="{FF2B5EF4-FFF2-40B4-BE49-F238E27FC236}">
                <a16:creationId xmlns:a16="http://schemas.microsoft.com/office/drawing/2014/main" id="{29D5BB52-E380-0C24-F91B-51B243A5D22C}"/>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defTabSz="995690" eaLnBrk="1" fontAlgn="auto" hangingPunct="1">
              <a:spcBef>
                <a:spcPts val="0"/>
              </a:spcBef>
              <a:spcAft>
                <a:spcPts val="0"/>
              </a:spcAft>
              <a:defRPr sz="1200">
                <a:latin typeface="+mn-lt"/>
                <a:cs typeface="+mn-cs"/>
              </a:defRPr>
            </a:lvl1pPr>
          </a:lstStyle>
          <a:p>
            <a:pPr>
              <a:defRPr/>
            </a:pPr>
            <a:fld id="{3329B59B-D2EB-407E-B9EF-5C8720F5A76E}" type="datetimeFigureOut">
              <a:rPr lang="cs-CZ"/>
              <a:pPr>
                <a:defRPr/>
              </a:pPr>
              <a:t>05.12.2024</a:t>
            </a:fld>
            <a:endParaRPr lang="cs-CZ"/>
          </a:p>
        </p:txBody>
      </p:sp>
      <p:sp>
        <p:nvSpPr>
          <p:cNvPr id="4" name="Zástupný symbol pro obrázek snímku 3">
            <a:extLst>
              <a:ext uri="{FF2B5EF4-FFF2-40B4-BE49-F238E27FC236}">
                <a16:creationId xmlns:a16="http://schemas.microsoft.com/office/drawing/2014/main" id="{C672233C-6219-F8AB-EF1A-6E4E205E4386}"/>
              </a:ext>
            </a:extLst>
          </p:cNvPr>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F5C4F60E-FCC9-8439-31F7-7541B3E31580}"/>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439DD309-4316-204E-442B-525C81C2FEF0}"/>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95690" eaLnBrk="1" fontAlgn="auto" hangingPunct="1">
              <a:spcBef>
                <a:spcPts val="0"/>
              </a:spcBef>
              <a:spcAft>
                <a:spcPts val="0"/>
              </a:spcAft>
              <a:defRPr sz="1200">
                <a:latin typeface="+mn-lt"/>
                <a:cs typeface="+mn-cs"/>
              </a:defRPr>
            </a:lvl1pPr>
          </a:lstStyle>
          <a:p>
            <a:pPr>
              <a:defRPr/>
            </a:pPr>
            <a:endParaRPr lang="cs-CZ"/>
          </a:p>
        </p:txBody>
      </p:sp>
      <p:sp>
        <p:nvSpPr>
          <p:cNvPr id="7" name="Zástupný symbol pro číslo snímku 6">
            <a:extLst>
              <a:ext uri="{FF2B5EF4-FFF2-40B4-BE49-F238E27FC236}">
                <a16:creationId xmlns:a16="http://schemas.microsoft.com/office/drawing/2014/main" id="{9081CD03-6378-15DE-BD7B-E5D1087AD92C}"/>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750FF44-019B-4FB1-AAC4-37C76CD51C1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1"/>
        </a:solidFill>
        <a:latin typeface="+mn-lt"/>
        <a:ea typeface="+mn-ea"/>
        <a:cs typeface="+mn-cs"/>
      </a:defRPr>
    </a:lvl1pPr>
    <a:lvl2pPr marL="496888" algn="l" defTabSz="995363" rtl="0" eaLnBrk="0" fontAlgn="base" hangingPunct="0">
      <a:spcBef>
        <a:spcPct val="30000"/>
      </a:spcBef>
      <a:spcAft>
        <a:spcPct val="0"/>
      </a:spcAft>
      <a:defRPr sz="1300" kern="1200">
        <a:solidFill>
          <a:schemeClr val="tx1"/>
        </a:solidFill>
        <a:latin typeface="+mn-lt"/>
        <a:ea typeface="+mn-ea"/>
        <a:cs typeface="+mn-cs"/>
      </a:defRPr>
    </a:lvl2pPr>
    <a:lvl3pPr marL="995363" algn="l" defTabSz="995363" rtl="0" eaLnBrk="0" fontAlgn="base" hangingPunct="0">
      <a:spcBef>
        <a:spcPct val="30000"/>
      </a:spcBef>
      <a:spcAft>
        <a:spcPct val="0"/>
      </a:spcAft>
      <a:defRPr sz="1300" kern="1200">
        <a:solidFill>
          <a:schemeClr val="tx1"/>
        </a:solidFill>
        <a:latin typeface="+mn-lt"/>
        <a:ea typeface="+mn-ea"/>
        <a:cs typeface="+mn-cs"/>
      </a:defRPr>
    </a:lvl3pPr>
    <a:lvl4pPr marL="1492250" algn="l" defTabSz="995363" rtl="0" eaLnBrk="0" fontAlgn="base" hangingPunct="0">
      <a:spcBef>
        <a:spcPct val="30000"/>
      </a:spcBef>
      <a:spcAft>
        <a:spcPct val="0"/>
      </a:spcAft>
      <a:defRPr sz="1300" kern="1200">
        <a:solidFill>
          <a:schemeClr val="tx1"/>
        </a:solidFill>
        <a:latin typeface="+mn-lt"/>
        <a:ea typeface="+mn-ea"/>
        <a:cs typeface="+mn-cs"/>
      </a:defRPr>
    </a:lvl4pPr>
    <a:lvl5pPr marL="1990725" algn="l" defTabSz="995363" rtl="0" eaLnBrk="0" fontAlgn="base" hangingPunct="0">
      <a:spcBef>
        <a:spcPct val="30000"/>
      </a:spcBef>
      <a:spcAft>
        <a:spcPct val="0"/>
      </a:spcAft>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obrázek snímku 1">
            <a:extLst>
              <a:ext uri="{FF2B5EF4-FFF2-40B4-BE49-F238E27FC236}">
                <a16:creationId xmlns:a16="http://schemas.microsoft.com/office/drawing/2014/main" id="{CE2D3F46-CD74-DDB9-E835-A9B8B4DF57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Zástupný symbol pro poznámky 2">
            <a:extLst>
              <a:ext uri="{FF2B5EF4-FFF2-40B4-BE49-F238E27FC236}">
                <a16:creationId xmlns:a16="http://schemas.microsoft.com/office/drawing/2014/main" id="{D2A86331-5390-8A34-AB16-923326998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4100" name="Zástupný symbol pro číslo snímku 3">
            <a:extLst>
              <a:ext uri="{FF2B5EF4-FFF2-40B4-BE49-F238E27FC236}">
                <a16:creationId xmlns:a16="http://schemas.microsoft.com/office/drawing/2014/main" id="{41A0EAC7-20D8-D4C7-19BC-7D998F34B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defTabSz="995363" eaLnBrk="0" fontAlgn="base" hangingPunct="0">
              <a:spcBef>
                <a:spcPct val="30000"/>
              </a:spcBef>
              <a:spcAft>
                <a:spcPct val="0"/>
              </a:spcAft>
              <a:defRPr sz="1300">
                <a:solidFill>
                  <a:schemeClr val="tx1"/>
                </a:solidFill>
                <a:latin typeface="Calibri" panose="020F0502020204030204" pitchFamily="34" charset="0"/>
              </a:defRPr>
            </a:lvl6pPr>
            <a:lvl7pPr marL="2971800" indent="-228600" defTabSz="995363" eaLnBrk="0" fontAlgn="base" hangingPunct="0">
              <a:spcBef>
                <a:spcPct val="30000"/>
              </a:spcBef>
              <a:spcAft>
                <a:spcPct val="0"/>
              </a:spcAft>
              <a:defRPr sz="1300">
                <a:solidFill>
                  <a:schemeClr val="tx1"/>
                </a:solidFill>
                <a:latin typeface="Calibri" panose="020F0502020204030204" pitchFamily="34" charset="0"/>
              </a:defRPr>
            </a:lvl7pPr>
            <a:lvl8pPr marL="3429000" indent="-228600" defTabSz="995363" eaLnBrk="0" fontAlgn="base" hangingPunct="0">
              <a:spcBef>
                <a:spcPct val="30000"/>
              </a:spcBef>
              <a:spcAft>
                <a:spcPct val="0"/>
              </a:spcAft>
              <a:defRPr sz="1300">
                <a:solidFill>
                  <a:schemeClr val="tx1"/>
                </a:solidFill>
                <a:latin typeface="Calibri" panose="020F0502020204030204" pitchFamily="34" charset="0"/>
              </a:defRPr>
            </a:lvl8pPr>
            <a:lvl9pPr marL="3886200" indent="-228600" defTabSz="99536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8254A46-4A7D-45A3-B378-807FC94BD810}" type="slidenum">
              <a:rPr lang="cs-CZ" altLang="cs-CZ" sz="1200" smtClean="0"/>
              <a:pPr>
                <a:spcBef>
                  <a:spcPct val="0"/>
                </a:spcBef>
              </a:pPr>
              <a:t>1</a:t>
            </a:fld>
            <a:endParaRPr lang="cs-CZ" altLang="cs-CZ"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9FF59-AD67-3C41-01CC-F6CC511284A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F64687-34C8-A87F-37DA-8218BCD12E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B5731FA-6D29-012B-832F-455BC0DC1C6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B01005C-86F5-AF53-FE06-2051DB351D49}"/>
              </a:ext>
            </a:extLst>
          </p:cNvPr>
          <p:cNvSpPr>
            <a:spLocks noGrp="1"/>
          </p:cNvSpPr>
          <p:nvPr>
            <p:ph type="sldNum" sz="quarter" idx="5"/>
          </p:nvPr>
        </p:nvSpPr>
        <p:spPr/>
        <p:txBody>
          <a:bodyPr/>
          <a:lstStyle/>
          <a:p>
            <a:pPr>
              <a:defRPr/>
            </a:pPr>
            <a:fld id="{E750FF44-019B-4FB1-AAC4-37C76CD51C1E}" type="slidenum">
              <a:rPr lang="cs-CZ" altLang="cs-CZ"/>
              <a:pPr>
                <a:defRPr/>
              </a:pPr>
              <a:t>10</a:t>
            </a:fld>
            <a:endParaRPr lang="cs-CZ" altLang="cs-CZ"/>
          </a:p>
        </p:txBody>
      </p:sp>
    </p:spTree>
    <p:extLst>
      <p:ext uri="{BB962C8B-B14F-4D97-AF65-F5344CB8AC3E}">
        <p14:creationId xmlns:p14="http://schemas.microsoft.com/office/powerpoint/2010/main" val="147557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11</a:t>
            </a:fld>
            <a:endParaRPr lang="cs-CZ" altLang="cs-CZ"/>
          </a:p>
        </p:txBody>
      </p:sp>
    </p:spTree>
    <p:extLst>
      <p:ext uri="{BB962C8B-B14F-4D97-AF65-F5344CB8AC3E}">
        <p14:creationId xmlns:p14="http://schemas.microsoft.com/office/powerpoint/2010/main" val="87090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a:lnSpc>
                <a:spcPct val="115000"/>
              </a:lnSpc>
              <a:buNone/>
              <a:defRPr/>
            </a:pPr>
            <a:r>
              <a:rPr lang="cs-CZ" altLang="cs-CZ" sz="1400" b="1" dirty="0">
                <a:solidFill>
                  <a:srgbClr val="242424"/>
                </a:solidFill>
                <a:latin typeface="Aptos" panose="020B0004020202020204" pitchFamily="34" charset="0"/>
              </a:rPr>
              <a:t>Zhoršení environmentálních problémů</a:t>
            </a:r>
          </a:p>
          <a:p>
            <a:pPr marL="457200" indent="-457200">
              <a:lnSpc>
                <a:spcPct val="115000"/>
              </a:lnSpc>
              <a:buFont typeface="Wingdings" panose="05000000000000000000" pitchFamily="2" charset="2"/>
              <a:buChar char="§"/>
              <a:defRPr/>
            </a:pPr>
            <a:r>
              <a:rPr lang="cs-CZ" sz="1400" dirty="0">
                <a:solidFill>
                  <a:srgbClr val="242424"/>
                </a:solidFill>
                <a:latin typeface="Aptos" panose="020B0004020202020204" pitchFamily="34" charset="0"/>
              </a:rPr>
              <a:t>Hrozí zhoršení problémů, jako je odlesňování a ztráta biodiverzity v zemích </a:t>
            </a:r>
            <a:r>
              <a:rPr lang="cs-CZ" sz="1400" dirty="0" err="1">
                <a:solidFill>
                  <a:srgbClr val="242424"/>
                </a:solidFill>
                <a:latin typeface="Aptos" panose="020B0004020202020204" pitchFamily="34" charset="0"/>
              </a:rPr>
              <a:t>Mercosur</a:t>
            </a:r>
            <a:r>
              <a:rPr lang="cs-CZ" sz="1400" dirty="0">
                <a:solidFill>
                  <a:srgbClr val="242424"/>
                </a:solidFill>
                <a:latin typeface="Aptos" panose="020B0004020202020204" pitchFamily="34" charset="0"/>
              </a:rPr>
              <a:t>-u.</a:t>
            </a:r>
          </a:p>
          <a:p>
            <a:pPr marL="457200" indent="-457200">
              <a:lnSpc>
                <a:spcPct val="115000"/>
              </a:lnSpc>
              <a:buFont typeface="Wingdings" panose="05000000000000000000" pitchFamily="2" charset="2"/>
              <a:buChar char="§"/>
              <a:defRPr/>
            </a:pPr>
            <a:r>
              <a:rPr lang="cs-CZ" sz="1400" dirty="0">
                <a:solidFill>
                  <a:srgbClr val="242424"/>
                </a:solidFill>
                <a:latin typeface="Aptos" panose="020B0004020202020204" pitchFamily="34" charset="0"/>
              </a:rPr>
              <a:t>To je v rozporu s ambicemi Zelené dohody pro Evropu a cíli Pařížské dohody.</a:t>
            </a:r>
          </a:p>
          <a:p>
            <a:pPr marL="0" marR="0" lvl="0" indent="0" algn="l" defTabSz="995363" rtl="0" eaLnBrk="0" fontAlgn="base" latinLnBrk="0" hangingPunct="0">
              <a:lnSpc>
                <a:spcPct val="100000"/>
              </a:lnSpc>
              <a:spcBef>
                <a:spcPct val="30000"/>
              </a:spcBef>
              <a:spcAft>
                <a:spcPct val="0"/>
              </a:spcAft>
              <a:buClrTx/>
              <a:buSzTx/>
              <a:buFontTx/>
              <a:buNone/>
              <a:tabLst/>
              <a:defRPr/>
            </a:pPr>
            <a:r>
              <a:rPr lang="cs-CZ" sz="1400" b="1" dirty="0">
                <a:solidFill>
                  <a:srgbClr val="004B30"/>
                </a:solidFill>
                <a:latin typeface="Arial" panose="020B0604020202020204" pitchFamily="34" charset="0"/>
              </a:rPr>
              <a:t>Slabá vynutitelnost závazků</a:t>
            </a:r>
            <a:r>
              <a:rPr lang="cs-CZ" sz="1400" dirty="0">
                <a:solidFill>
                  <a:srgbClr val="004B30"/>
                </a:solidFill>
                <a:latin typeface="Arial" panose="020B0604020202020204" pitchFamily="34" charset="0"/>
              </a:rPr>
              <a:t> </a:t>
            </a:r>
          </a:p>
          <a:p>
            <a:pPr marL="0" marR="0" lvl="0" indent="0" algn="l" defTabSz="995363" rtl="0" eaLnBrk="0" fontAlgn="base" latinLnBrk="0" hangingPunct="0">
              <a:lnSpc>
                <a:spcPct val="100000"/>
              </a:lnSpc>
              <a:spcBef>
                <a:spcPct val="30000"/>
              </a:spcBef>
              <a:spcAft>
                <a:spcPct val="0"/>
              </a:spcAft>
              <a:buClrTx/>
              <a:buSzTx/>
              <a:buFontTx/>
              <a:buNone/>
              <a:tabLst/>
              <a:defRPr/>
            </a:pPr>
            <a:r>
              <a:rPr lang="cs-CZ" sz="1400" dirty="0">
                <a:solidFill>
                  <a:srgbClr val="004B30"/>
                </a:solidFill>
                <a:latin typeface="Arial" panose="020B0604020202020204" pitchFamily="34" charset="0"/>
              </a:rPr>
              <a:t>– Země </a:t>
            </a:r>
            <a:r>
              <a:rPr lang="cs-CZ" sz="1400" dirty="0" err="1">
                <a:solidFill>
                  <a:srgbClr val="004B30"/>
                </a:solidFill>
                <a:latin typeface="Arial" panose="020B0604020202020204" pitchFamily="34" charset="0"/>
              </a:rPr>
              <a:t>Mercosuru</a:t>
            </a:r>
            <a:r>
              <a:rPr lang="cs-CZ" sz="1400" dirty="0">
                <a:solidFill>
                  <a:srgbClr val="004B30"/>
                </a:solidFill>
                <a:latin typeface="Arial" panose="020B0604020202020204" pitchFamily="34" charset="0"/>
              </a:rPr>
              <a:t> sice formálně přislíbily plnění klimatických cílů a boj proti nelegálnímu odlesňování, avšak chybí efektivní mechanismy pro kontrolu a sankcionování za jejich porušení.</a:t>
            </a:r>
          </a:p>
          <a:p>
            <a:pPr>
              <a:lnSpc>
                <a:spcPct val="115000"/>
              </a:lnSpc>
              <a:buNone/>
              <a:defRPr/>
            </a:pPr>
            <a:r>
              <a:rPr lang="cs-CZ" sz="1400" b="1" dirty="0">
                <a:solidFill>
                  <a:srgbClr val="242424"/>
                </a:solidFill>
                <a:latin typeface="Aptos" panose="020B0004020202020204" pitchFamily="34" charset="0"/>
              </a:rPr>
              <a:t>Uhlíková stopa z dovozů potravin</a:t>
            </a:r>
          </a:p>
          <a:p>
            <a:pPr marL="457200" indent="-457200">
              <a:lnSpc>
                <a:spcPct val="114999"/>
              </a:lnSpc>
              <a:buFont typeface="Wingdings" panose="05000000000000000000" pitchFamily="2" charset="2"/>
              <a:buChar char="§"/>
              <a:defRPr/>
            </a:pPr>
            <a:r>
              <a:rPr lang="cs-CZ" sz="1400" dirty="0">
                <a:solidFill>
                  <a:srgbClr val="242424"/>
                </a:solidFill>
                <a:latin typeface="Aptos" panose="020B0004020202020204" pitchFamily="34" charset="0"/>
              </a:rPr>
              <a:t>Jak nechal Zemědělský svaz před časem spočítat na příkladu čtyř běžně dovážených komodit, které dokážeme vyprodukovat lokálně, uhlíková stopa z dopravy takových zbytečných dovozů je vždy v násobcích uhlíkové stopy dopravy v případě lokální produkce</a:t>
            </a:r>
          </a:p>
          <a:p>
            <a:pPr marL="285750" indent="-285750">
              <a:lnSpc>
                <a:spcPct val="114999"/>
              </a:lnSpc>
              <a:defRPr/>
            </a:pPr>
            <a:r>
              <a:rPr lang="cs-CZ" sz="1400" dirty="0">
                <a:solidFill>
                  <a:srgbClr val="242424"/>
                </a:solidFill>
                <a:latin typeface="Aptos" panose="020B0004020202020204" pitchFamily="34" charset="0"/>
              </a:rPr>
              <a:t>V případě evropských zemí je to jeden a půl až tři a půl násobek, v případě dopravy přes oceán jsou to násobky až ve stovkách</a:t>
            </a:r>
          </a:p>
          <a:p>
            <a:endParaRPr lang="cs-CZ" dirty="0"/>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12</a:t>
            </a:fld>
            <a:endParaRPr lang="cs-CZ" altLang="cs-CZ"/>
          </a:p>
        </p:txBody>
      </p:sp>
    </p:spTree>
    <p:extLst>
      <p:ext uri="{BB962C8B-B14F-4D97-AF65-F5344CB8AC3E}">
        <p14:creationId xmlns:p14="http://schemas.microsoft.com/office/powerpoint/2010/main" val="241365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13</a:t>
            </a:fld>
            <a:endParaRPr lang="cs-CZ" altLang="cs-CZ"/>
          </a:p>
        </p:txBody>
      </p:sp>
    </p:spTree>
    <p:extLst>
      <p:ext uri="{BB962C8B-B14F-4D97-AF65-F5344CB8AC3E}">
        <p14:creationId xmlns:p14="http://schemas.microsoft.com/office/powerpoint/2010/main" val="175848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14</a:t>
            </a:fld>
            <a:endParaRPr lang="cs-CZ" altLang="cs-CZ"/>
          </a:p>
        </p:txBody>
      </p:sp>
    </p:spTree>
    <p:extLst>
      <p:ext uri="{BB962C8B-B14F-4D97-AF65-F5344CB8AC3E}">
        <p14:creationId xmlns:p14="http://schemas.microsoft.com/office/powerpoint/2010/main" val="293545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4A20-5E7E-012D-BA11-53E526F479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E23DB1-DD01-72D1-D19F-72E82F472FE8}"/>
              </a:ext>
            </a:extLst>
          </p:cNvPr>
          <p:cNvSpPr>
            <a:spLocks noGrp="1" noRot="1" noChangeAspect="1"/>
          </p:cNvSpPr>
          <p:nvPr>
            <p:ph type="sldImg"/>
          </p:nvPr>
        </p:nvSpPr>
        <p:spPr>
          <a:xfrm>
            <a:off x="766763" y="744538"/>
            <a:ext cx="5264150" cy="3722687"/>
          </a:xfrm>
        </p:spPr>
      </p:sp>
      <p:sp>
        <p:nvSpPr>
          <p:cNvPr id="3" name="Zástupný symbol pro poznámky 2">
            <a:extLst>
              <a:ext uri="{FF2B5EF4-FFF2-40B4-BE49-F238E27FC236}">
                <a16:creationId xmlns:a16="http://schemas.microsoft.com/office/drawing/2014/main" id="{9F536A74-A60A-D94E-5F93-D5562AEDBC9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73FFBD4-CEF3-BE35-3274-71177EFB0AAF}"/>
              </a:ext>
            </a:extLst>
          </p:cNvPr>
          <p:cNvSpPr>
            <a:spLocks noGrp="1"/>
          </p:cNvSpPr>
          <p:nvPr>
            <p:ph type="sldNum" sz="quarter" idx="5"/>
          </p:nvPr>
        </p:nvSpPr>
        <p:spPr/>
        <p:txBody>
          <a:bodyPr/>
          <a:lstStyle/>
          <a:p>
            <a:pPr>
              <a:defRPr/>
            </a:pPr>
            <a:fld id="{E750FF44-019B-4FB1-AAC4-37C76CD51C1E}" type="slidenum">
              <a:rPr lang="cs-CZ" altLang="cs-CZ"/>
              <a:pPr>
                <a:defRPr/>
              </a:pPr>
              <a:t>2</a:t>
            </a:fld>
            <a:endParaRPr lang="cs-CZ" altLang="cs-CZ"/>
          </a:p>
        </p:txBody>
      </p:sp>
    </p:spTree>
    <p:extLst>
      <p:ext uri="{BB962C8B-B14F-4D97-AF65-F5344CB8AC3E}">
        <p14:creationId xmlns:p14="http://schemas.microsoft.com/office/powerpoint/2010/main" val="189068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FDD2-EF28-DC70-9F99-DA15BB1256F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F876E4E-622F-96B3-3936-7EBE0FDCD66E}"/>
              </a:ext>
            </a:extLst>
          </p:cNvPr>
          <p:cNvSpPr>
            <a:spLocks noGrp="1" noRot="1" noChangeAspect="1"/>
          </p:cNvSpPr>
          <p:nvPr>
            <p:ph type="sldImg"/>
          </p:nvPr>
        </p:nvSpPr>
        <p:spPr>
          <a:xfrm>
            <a:off x="766763" y="744538"/>
            <a:ext cx="5264150" cy="3722687"/>
          </a:xfrm>
        </p:spPr>
      </p:sp>
      <p:sp>
        <p:nvSpPr>
          <p:cNvPr id="3" name="Zástupný symbol pro poznámky 2">
            <a:extLst>
              <a:ext uri="{FF2B5EF4-FFF2-40B4-BE49-F238E27FC236}">
                <a16:creationId xmlns:a16="http://schemas.microsoft.com/office/drawing/2014/main" id="{D206394F-2D98-1339-AE8C-1A861BD3D489}"/>
              </a:ext>
            </a:extLst>
          </p:cNvPr>
          <p:cNvSpPr>
            <a:spLocks noGrp="1"/>
          </p:cNvSpPr>
          <p:nvPr>
            <p:ph type="body" idx="1"/>
          </p:nvPr>
        </p:nvSpPr>
        <p:spPr/>
        <p:txBody>
          <a:bodyPr>
            <a:normAutofit/>
          </a:bodyPr>
          <a:lstStyle/>
          <a:p>
            <a:pPr>
              <a:buNone/>
              <a:defRPr/>
            </a:pPr>
            <a:endParaRPr lang="cs-CZ" sz="1400" dirty="0">
              <a:solidFill>
                <a:srgbClr val="004B30"/>
              </a:solidFill>
              <a:latin typeface="Arial" panose="020B0604020202020204" pitchFamily="34" charset="0"/>
            </a:endParaRPr>
          </a:p>
          <a:p>
            <a:endParaRPr lang="cs-CZ" dirty="0"/>
          </a:p>
        </p:txBody>
      </p:sp>
      <p:sp>
        <p:nvSpPr>
          <p:cNvPr id="4" name="Zástupný symbol pro číslo snímku 3">
            <a:extLst>
              <a:ext uri="{FF2B5EF4-FFF2-40B4-BE49-F238E27FC236}">
                <a16:creationId xmlns:a16="http://schemas.microsoft.com/office/drawing/2014/main" id="{2540C832-1E44-88F6-DE70-4B23DAC6E29B}"/>
              </a:ext>
            </a:extLst>
          </p:cNvPr>
          <p:cNvSpPr>
            <a:spLocks noGrp="1"/>
          </p:cNvSpPr>
          <p:nvPr>
            <p:ph type="sldNum" sz="quarter" idx="5"/>
          </p:nvPr>
        </p:nvSpPr>
        <p:spPr/>
        <p:txBody>
          <a:bodyPr/>
          <a:lstStyle/>
          <a:p>
            <a:pPr>
              <a:defRPr/>
            </a:pPr>
            <a:fld id="{E750FF44-019B-4FB1-AAC4-37C76CD51C1E}" type="slidenum">
              <a:rPr lang="cs-CZ" altLang="cs-CZ"/>
              <a:pPr>
                <a:defRPr/>
              </a:pPr>
              <a:t>3</a:t>
            </a:fld>
            <a:endParaRPr lang="cs-CZ" altLang="cs-CZ"/>
          </a:p>
        </p:txBody>
      </p:sp>
    </p:spTree>
    <p:extLst>
      <p:ext uri="{BB962C8B-B14F-4D97-AF65-F5344CB8AC3E}">
        <p14:creationId xmlns:p14="http://schemas.microsoft.com/office/powerpoint/2010/main" val="20163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4</a:t>
            </a:fld>
            <a:endParaRPr lang="cs-CZ" altLang="cs-CZ"/>
          </a:p>
        </p:txBody>
      </p:sp>
    </p:spTree>
    <p:extLst>
      <p:ext uri="{BB962C8B-B14F-4D97-AF65-F5344CB8AC3E}">
        <p14:creationId xmlns:p14="http://schemas.microsoft.com/office/powerpoint/2010/main" val="56829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66763" y="744538"/>
            <a:ext cx="5264150" cy="3722687"/>
          </a:xfrm>
        </p:spPr>
      </p:sp>
      <p:sp>
        <p:nvSpPr>
          <p:cNvPr id="3" name="Zástupný symbol pro poznámky 2"/>
          <p:cNvSpPr>
            <a:spLocks noGrp="1"/>
          </p:cNvSpPr>
          <p:nvPr>
            <p:ph type="body" idx="1"/>
          </p:nvPr>
        </p:nvSpPr>
        <p:spPr/>
        <p:txBody>
          <a:bodyPr>
            <a:normAutofit lnSpcReduction="10000"/>
          </a:bodyPr>
          <a:lstStyle/>
          <a:p>
            <a:pPr eaLnBrk="1" hangingPunct="1">
              <a:spcBef>
                <a:spcPct val="0"/>
              </a:spcBef>
              <a:buFont typeface="Arial" panose="020B0604020202020204" pitchFamily="34" charset="0"/>
              <a:buNone/>
              <a:defRPr/>
            </a:pPr>
            <a:r>
              <a:rPr lang="cs-CZ" sz="1400" b="1" dirty="0">
                <a:solidFill>
                  <a:srgbClr val="004B30"/>
                </a:solidFill>
                <a:latin typeface="Arial" panose="020B0604020202020204" pitchFamily="34" charset="0"/>
              </a:rPr>
              <a:t>Proč nyní?</a:t>
            </a:r>
          </a:p>
          <a:p>
            <a:pPr marL="285750" indent="-285750">
              <a:defRPr/>
            </a:pPr>
            <a:r>
              <a:rPr lang="cs-CZ" sz="1400" dirty="0">
                <a:solidFill>
                  <a:srgbClr val="004B30"/>
                </a:solidFill>
                <a:latin typeface="Arial"/>
                <a:cs typeface="Arial"/>
              </a:rPr>
              <a:t>Podpis dohody o volném obchodu mezi EU a zeměmi </a:t>
            </a:r>
            <a:r>
              <a:rPr lang="cs-CZ" sz="1400" dirty="0" err="1">
                <a:solidFill>
                  <a:srgbClr val="004B30"/>
                </a:solidFill>
                <a:latin typeface="Arial"/>
                <a:cs typeface="Arial"/>
              </a:rPr>
              <a:t>Mercosur</a:t>
            </a:r>
            <a:r>
              <a:rPr lang="cs-CZ" sz="1400" dirty="0">
                <a:solidFill>
                  <a:srgbClr val="004B30"/>
                </a:solidFill>
                <a:latin typeface="Arial"/>
                <a:cs typeface="Arial"/>
              </a:rPr>
              <a:t> se po asi dvacetiletém vyjednávání očekává 5.-6. prosince letošního roku na summitu Evropské komise a </a:t>
            </a:r>
            <a:r>
              <a:rPr lang="cs-CZ" sz="1400" dirty="0" err="1">
                <a:solidFill>
                  <a:srgbClr val="004B30"/>
                </a:solidFill>
                <a:latin typeface="Arial"/>
                <a:cs typeface="Arial"/>
              </a:rPr>
              <a:t>Mercosuru</a:t>
            </a:r>
            <a:r>
              <a:rPr lang="cs-CZ" sz="1400" dirty="0">
                <a:solidFill>
                  <a:srgbClr val="004B30"/>
                </a:solidFill>
                <a:latin typeface="Arial"/>
                <a:cs typeface="Arial"/>
              </a:rPr>
              <a:t> v Montevideu</a:t>
            </a:r>
          </a:p>
          <a:p>
            <a:pPr marL="285750" indent="-285750">
              <a:defRPr/>
            </a:pPr>
            <a:r>
              <a:rPr lang="cs-CZ" sz="1400" dirty="0">
                <a:solidFill>
                  <a:srgbClr val="004B30"/>
                </a:solidFill>
                <a:latin typeface="Arial" panose="020B0604020202020204" pitchFamily="34" charset="0"/>
              </a:rPr>
              <a:t>Odmítavé stanovisko k dohodě již projevila organizace COPA COGECA zastupující evropské zemědělce a zemědělská družstva</a:t>
            </a:r>
          </a:p>
          <a:p>
            <a:pPr marL="285750" indent="-285750">
              <a:defRPr/>
            </a:pPr>
            <a:r>
              <a:rPr lang="cs-CZ" sz="1400" dirty="0">
                <a:solidFill>
                  <a:srgbClr val="004B30"/>
                </a:solidFill>
                <a:latin typeface="Arial" panose="020B0604020202020204" pitchFamily="34" charset="0"/>
              </a:rPr>
              <a:t>Silné protesty se ozývají ze strany Francie, Polska či Irska</a:t>
            </a:r>
          </a:p>
          <a:p>
            <a:pPr marL="285750" indent="-285750">
              <a:defRPr/>
            </a:pPr>
            <a:r>
              <a:rPr lang="cs-CZ" sz="1400" dirty="0">
                <a:solidFill>
                  <a:srgbClr val="004B30"/>
                </a:solidFill>
                <a:latin typeface="Arial" panose="020B0604020202020204" pitchFamily="34" charset="0"/>
              </a:rPr>
              <a:t>Dohoda ve své současné podobě může vážně poškodit citlivé sektory, jako je produkce hovězího a drůbežího masa, cukru či etanolu</a:t>
            </a:r>
          </a:p>
          <a:p>
            <a:pPr>
              <a:buNone/>
              <a:defRPr/>
            </a:pPr>
            <a:endParaRPr lang="cs-CZ" sz="1400" dirty="0">
              <a:solidFill>
                <a:srgbClr val="004B30"/>
              </a:solidFill>
              <a:latin typeface="Arial" panose="020B0604020202020204" pitchFamily="34" charset="0"/>
            </a:endParaRPr>
          </a:p>
          <a:p>
            <a:pPr>
              <a:buNone/>
              <a:defRPr/>
            </a:pPr>
            <a:r>
              <a:rPr lang="cs-CZ" sz="1400" b="1" dirty="0">
                <a:solidFill>
                  <a:srgbClr val="004B30"/>
                </a:solidFill>
                <a:latin typeface="Arial" panose="020B0604020202020204" pitchFamily="34" charset="0"/>
              </a:rPr>
              <a:t>Proč říci ne dohodě s </a:t>
            </a:r>
            <a:r>
              <a:rPr lang="cs-CZ" sz="1400" b="1" dirty="0" err="1">
                <a:solidFill>
                  <a:srgbClr val="004B30"/>
                </a:solidFill>
                <a:latin typeface="Arial" panose="020B0604020202020204" pitchFamily="34" charset="0"/>
              </a:rPr>
              <a:t>Mercosurem</a:t>
            </a:r>
            <a:r>
              <a:rPr lang="cs-CZ" sz="1400" b="1" dirty="0">
                <a:solidFill>
                  <a:srgbClr val="004B30"/>
                </a:solidFill>
                <a:latin typeface="Arial" panose="020B0604020202020204" pitchFamily="34" charset="0"/>
              </a:rPr>
              <a:t>?</a:t>
            </a:r>
          </a:p>
          <a:p>
            <a:pPr marL="285750" indent="-285750">
              <a:defRPr/>
            </a:pPr>
            <a:r>
              <a:rPr lang="cs-CZ" sz="1400" dirty="0">
                <a:solidFill>
                  <a:srgbClr val="004B30"/>
                </a:solidFill>
                <a:latin typeface="Arial" panose="020B0604020202020204" pitchFamily="34" charset="0"/>
              </a:rPr>
              <a:t>Mezi EU a zeměmi </a:t>
            </a:r>
            <a:r>
              <a:rPr lang="cs-CZ" sz="1400" dirty="0" err="1">
                <a:solidFill>
                  <a:srgbClr val="004B30"/>
                </a:solidFill>
                <a:latin typeface="Arial" panose="020B0604020202020204" pitchFamily="34" charset="0"/>
              </a:rPr>
              <a:t>Mercosuru</a:t>
            </a:r>
            <a:r>
              <a:rPr lang="cs-CZ" sz="1400" dirty="0">
                <a:solidFill>
                  <a:srgbClr val="004B30"/>
                </a:solidFill>
                <a:latin typeface="Arial" panose="020B0604020202020204" pitchFamily="34" charset="0"/>
              </a:rPr>
              <a:t> existují značné rozdíly v produkčních standardech, což může výrazně znevýhodnit evropské a české zemědělce</a:t>
            </a:r>
          </a:p>
          <a:p>
            <a:pPr marL="285750" indent="-285750">
              <a:defRPr/>
            </a:pPr>
            <a:r>
              <a:rPr lang="cs-CZ" sz="1400" dirty="0">
                <a:solidFill>
                  <a:srgbClr val="004B30"/>
                </a:solidFill>
                <a:latin typeface="Arial" panose="020B0604020202020204" pitchFamily="34" charset="0"/>
              </a:rPr>
              <a:t>Proto vyzýváme </a:t>
            </a:r>
            <a:r>
              <a:rPr lang="cs-CZ" sz="1400" b="1" dirty="0">
                <a:solidFill>
                  <a:srgbClr val="004B30"/>
                </a:solidFill>
                <a:latin typeface="Arial" panose="020B0604020202020204" pitchFamily="34" charset="0"/>
              </a:rPr>
              <a:t>české politiky</a:t>
            </a:r>
            <a:r>
              <a:rPr lang="cs-CZ" sz="1400" dirty="0">
                <a:solidFill>
                  <a:srgbClr val="004B30"/>
                </a:solidFill>
                <a:latin typeface="Arial" panose="020B0604020202020204" pitchFamily="34" charset="0"/>
              </a:rPr>
              <a:t>, aby v rámci procesu ratifikace národními parlamenty </a:t>
            </a:r>
            <a:r>
              <a:rPr lang="cs-CZ" sz="1400" b="1" dirty="0">
                <a:solidFill>
                  <a:srgbClr val="004B30"/>
                </a:solidFill>
                <a:latin typeface="Arial" panose="020B0604020202020204" pitchFamily="34" charset="0"/>
              </a:rPr>
              <a:t>dohodu odmítli</a:t>
            </a:r>
          </a:p>
          <a:p>
            <a:endParaRPr lang="cs-CZ" dirty="0"/>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5</a:t>
            </a:fld>
            <a:endParaRPr lang="cs-CZ" altLang="cs-CZ"/>
          </a:p>
        </p:txBody>
      </p:sp>
    </p:spTree>
    <p:extLst>
      <p:ext uri="{BB962C8B-B14F-4D97-AF65-F5344CB8AC3E}">
        <p14:creationId xmlns:p14="http://schemas.microsoft.com/office/powerpoint/2010/main" val="271592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6B85-45A2-7D2A-425D-497C7E6492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DC7561D-C262-21FD-E9F8-0ECEA8ED9DDB}"/>
              </a:ext>
            </a:extLst>
          </p:cNvPr>
          <p:cNvSpPr>
            <a:spLocks noGrp="1" noRot="1" noChangeAspect="1"/>
          </p:cNvSpPr>
          <p:nvPr>
            <p:ph type="sldImg"/>
          </p:nvPr>
        </p:nvSpPr>
        <p:spPr>
          <a:xfrm>
            <a:off x="766763" y="744538"/>
            <a:ext cx="5264150" cy="3722687"/>
          </a:xfrm>
        </p:spPr>
      </p:sp>
      <p:sp>
        <p:nvSpPr>
          <p:cNvPr id="3" name="Zástupný symbol pro poznámky 2">
            <a:extLst>
              <a:ext uri="{FF2B5EF4-FFF2-40B4-BE49-F238E27FC236}">
                <a16:creationId xmlns:a16="http://schemas.microsoft.com/office/drawing/2014/main" id="{42CA374B-A6D9-72EA-F552-25844A438EE2}"/>
              </a:ext>
            </a:extLst>
          </p:cNvPr>
          <p:cNvSpPr>
            <a:spLocks noGrp="1"/>
          </p:cNvSpPr>
          <p:nvPr>
            <p:ph type="body" idx="1"/>
          </p:nvPr>
        </p:nvSpPr>
        <p:spPr/>
        <p:txBody>
          <a:bodyPr>
            <a:normAutofit lnSpcReduction="10000"/>
          </a:bodyPr>
          <a:lstStyle/>
          <a:p>
            <a:pPr>
              <a:buNone/>
              <a:defRPr/>
            </a:pPr>
            <a:r>
              <a:rPr lang="cs-CZ" sz="1400" b="1" dirty="0">
                <a:solidFill>
                  <a:srgbClr val="004B30"/>
                </a:solidFill>
                <a:latin typeface="Arial" panose="020B0604020202020204" pitchFamily="34" charset="0"/>
              </a:rPr>
              <a:t>Zastavení dovozu hovězího masa z Brazílie</a:t>
            </a:r>
          </a:p>
          <a:p>
            <a:pPr marL="285750" indent="-285750">
              <a:defRPr/>
            </a:pPr>
            <a:r>
              <a:rPr lang="cs-CZ" sz="1400" dirty="0">
                <a:solidFill>
                  <a:srgbClr val="004B30"/>
                </a:solidFill>
                <a:latin typeface="Arial" panose="020B0604020202020204" pitchFamily="34" charset="0"/>
              </a:rPr>
              <a:t>- Čerstvým příkladem rizik spojených s uzavřením dohody o volném obchodu se zeměmi </a:t>
            </a:r>
            <a:r>
              <a:rPr lang="cs-CZ" sz="1400" dirty="0" err="1">
                <a:solidFill>
                  <a:srgbClr val="004B30"/>
                </a:solidFill>
                <a:latin typeface="Arial" panose="020B0604020202020204" pitchFamily="34" charset="0"/>
              </a:rPr>
              <a:t>Mercosur</a:t>
            </a:r>
            <a:r>
              <a:rPr lang="cs-CZ" sz="1400" dirty="0">
                <a:solidFill>
                  <a:srgbClr val="004B30"/>
                </a:solidFill>
                <a:latin typeface="Arial" panose="020B0604020202020204" pitchFamily="34" charset="0"/>
              </a:rPr>
              <a:t> je zastavení dovozu hovězího masa z Brazílie do EU, ke kterému došlo v listopadu letošního roku.</a:t>
            </a:r>
          </a:p>
          <a:p>
            <a:pPr marL="285750" indent="-285750">
              <a:defRPr/>
            </a:pPr>
            <a:r>
              <a:rPr lang="cs-CZ" sz="1400" dirty="0">
                <a:solidFill>
                  <a:srgbClr val="004B30"/>
                </a:solidFill>
                <a:latin typeface="Arial" panose="020B0604020202020204" pitchFamily="34" charset="0"/>
              </a:rPr>
              <a:t>- Dovoz musel být v listopadu letošního roku zastaven, protože Brazílie nemůže zaručit, že maso nebylo ošetřeno karcinogenním růstovým hormonem, který je v Evropě zakázán už od roku 1981.</a:t>
            </a:r>
          </a:p>
          <a:p>
            <a:pPr marL="285750" indent="-285750">
              <a:defRPr/>
            </a:pPr>
            <a:r>
              <a:rPr lang="cs-CZ" sz="1400" dirty="0">
                <a:solidFill>
                  <a:srgbClr val="004B30"/>
                </a:solidFill>
                <a:latin typeface="Arial" panose="020B0604020202020204" pitchFamily="34" charset="0"/>
              </a:rPr>
              <a:t>- V Brazílii a obecně v zemích jižní Ameriky neexistuje přísné sledování těchto parametrů, jako je tomu v Evropské unii.</a:t>
            </a:r>
          </a:p>
          <a:p>
            <a:endParaRPr lang="cs-CZ" dirty="0"/>
          </a:p>
          <a:p>
            <a:r>
              <a:rPr lang="cs-CZ" sz="1400" b="1" i="0" dirty="0">
                <a:solidFill>
                  <a:srgbClr val="242424"/>
                </a:solidFill>
                <a:effectLst/>
                <a:latin typeface="Aptos" panose="020B0004020202020204" pitchFamily="34" charset="0"/>
              </a:rPr>
              <a:t>Dumpingové ceny ohrožují stabilitu </a:t>
            </a:r>
            <a:r>
              <a:rPr lang="cs-CZ" sz="1400" b="1" dirty="0">
                <a:solidFill>
                  <a:srgbClr val="242424"/>
                </a:solidFill>
                <a:latin typeface="Aptos" panose="020B0004020202020204" pitchFamily="34" charset="0"/>
              </a:rPr>
              <a:t>a dostupnost (</a:t>
            </a:r>
            <a:r>
              <a:rPr lang="cs-CZ" sz="1400" b="1" i="0" dirty="0">
                <a:solidFill>
                  <a:srgbClr val="242424"/>
                </a:solidFill>
                <a:effectLst/>
                <a:latin typeface="Aptos" panose="020B0004020202020204" pitchFamily="34" charset="0"/>
              </a:rPr>
              <a:t>lokální) produkce:</a:t>
            </a:r>
          </a:p>
          <a:p>
            <a:pPr marL="285750" indent="-285750">
              <a:buFontTx/>
              <a:buChar char="-"/>
            </a:pPr>
            <a:r>
              <a:rPr lang="cs-CZ" dirty="0"/>
              <a:t>Dovozy jsou vždy rizikem – v případě jakékoliv mimořádné situace (války, COVID, apod., budou tyto státy vždy myslet nejdříve na nasycení vlastních obyvatel. Až v druhé řadě budou vyvážet potraviny do zahraničí.</a:t>
            </a:r>
          </a:p>
          <a:p>
            <a:pPr marL="285750" indent="-285750">
              <a:buFontTx/>
              <a:buChar char="-"/>
            </a:pPr>
            <a:r>
              <a:rPr lang="cs-CZ" dirty="0"/>
              <a:t>Při zvýšení dovozů se změní poměr na lokálních trzích v Evropě – ubyde lokální produkce a časem i producentů (lokální zemědělci budou muset omezit výrobu nebo s výrobou skončit).</a:t>
            </a:r>
          </a:p>
          <a:p>
            <a:pPr marL="285750" indent="-285750">
              <a:buFontTx/>
              <a:buChar char="-"/>
            </a:pPr>
            <a:endParaRPr lang="cs-CZ" dirty="0"/>
          </a:p>
        </p:txBody>
      </p:sp>
      <p:sp>
        <p:nvSpPr>
          <p:cNvPr id="4" name="Zástupný symbol pro číslo snímku 3">
            <a:extLst>
              <a:ext uri="{FF2B5EF4-FFF2-40B4-BE49-F238E27FC236}">
                <a16:creationId xmlns:a16="http://schemas.microsoft.com/office/drawing/2014/main" id="{252CF689-9784-BBB5-CD27-6DE0F080C6B7}"/>
              </a:ext>
            </a:extLst>
          </p:cNvPr>
          <p:cNvSpPr>
            <a:spLocks noGrp="1"/>
          </p:cNvSpPr>
          <p:nvPr>
            <p:ph type="sldNum" sz="quarter" idx="5"/>
          </p:nvPr>
        </p:nvSpPr>
        <p:spPr/>
        <p:txBody>
          <a:bodyPr/>
          <a:lstStyle/>
          <a:p>
            <a:pPr>
              <a:defRPr/>
            </a:pPr>
            <a:fld id="{E750FF44-019B-4FB1-AAC4-37C76CD51C1E}" type="slidenum">
              <a:rPr lang="cs-CZ" altLang="cs-CZ"/>
              <a:pPr>
                <a:defRPr/>
              </a:pPr>
              <a:t>6</a:t>
            </a:fld>
            <a:endParaRPr lang="cs-CZ" altLang="cs-CZ"/>
          </a:p>
        </p:txBody>
      </p:sp>
    </p:spTree>
    <p:extLst>
      <p:ext uri="{BB962C8B-B14F-4D97-AF65-F5344CB8AC3E}">
        <p14:creationId xmlns:p14="http://schemas.microsoft.com/office/powerpoint/2010/main" val="141964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defRPr/>
            </a:pPr>
            <a:r>
              <a:rPr lang="cs-CZ" sz="1400" b="1" dirty="0">
                <a:solidFill>
                  <a:srgbClr val="004B30"/>
                </a:solidFill>
                <a:latin typeface="Arial" panose="020B0604020202020204" pitchFamily="34" charset="0"/>
              </a:rPr>
              <a:t>Tato dohoda představuje zásadní ohrožení pro evropské, potažmo i české zemědělství</a:t>
            </a:r>
          </a:p>
          <a:p>
            <a:pPr marL="285750" indent="-285750">
              <a:defRPr/>
            </a:pPr>
            <a:r>
              <a:rPr lang="cs-CZ" sz="1400" dirty="0">
                <a:solidFill>
                  <a:srgbClr val="004B30"/>
                </a:solidFill>
                <a:latin typeface="Arial" panose="020B0604020202020204" pitchFamily="34" charset="0"/>
              </a:rPr>
              <a:t>- Ve své současné podobě ignoruje rozdíly v produkčních standardech mezi EU a zeměmi </a:t>
            </a:r>
            <a:r>
              <a:rPr lang="cs-CZ" sz="1400" dirty="0" err="1">
                <a:solidFill>
                  <a:srgbClr val="004B30"/>
                </a:solidFill>
                <a:latin typeface="Arial" panose="020B0604020202020204" pitchFamily="34" charset="0"/>
              </a:rPr>
              <a:t>Mercosur</a:t>
            </a:r>
            <a:r>
              <a:rPr lang="cs-CZ" sz="1400" dirty="0">
                <a:solidFill>
                  <a:srgbClr val="004B30"/>
                </a:solidFill>
                <a:latin typeface="Arial" panose="020B0604020202020204" pitchFamily="34" charset="0"/>
              </a:rPr>
              <a:t> a vystavuje naše zemědělce nespravedlivé konkurenci.</a:t>
            </a:r>
          </a:p>
          <a:p>
            <a:pPr marL="285750" indent="-285750">
              <a:buFontTx/>
              <a:buChar char="-"/>
              <a:defRPr/>
            </a:pPr>
            <a:r>
              <a:rPr lang="cs-CZ" sz="1400" dirty="0">
                <a:solidFill>
                  <a:srgbClr val="004B30"/>
                </a:solidFill>
                <a:latin typeface="Arial" panose="020B0604020202020204" pitchFamily="34" charset="0"/>
              </a:rPr>
              <a:t>Zatímco evropští farmáři musí dodržovat přísné environmentální, sociální a potravinové normy, produkce v zemích </a:t>
            </a:r>
            <a:r>
              <a:rPr lang="cs-CZ" sz="1400" dirty="0" err="1">
                <a:solidFill>
                  <a:srgbClr val="004B30"/>
                </a:solidFill>
                <a:latin typeface="Arial" panose="020B0604020202020204" pitchFamily="34" charset="0"/>
              </a:rPr>
              <a:t>Mercosur</a:t>
            </a:r>
            <a:r>
              <a:rPr lang="cs-CZ" sz="1400" dirty="0">
                <a:solidFill>
                  <a:srgbClr val="004B30"/>
                </a:solidFill>
                <a:latin typeface="Arial" panose="020B0604020202020204" pitchFamily="34" charset="0"/>
              </a:rPr>
              <a:t> těmto standardům často neodpovídá.</a:t>
            </a:r>
          </a:p>
          <a:p>
            <a:pPr marL="0" marR="0" lvl="0" indent="0" algn="l" defTabSz="995363" rtl="0" eaLnBrk="0" fontAlgn="base" latinLnBrk="0" hangingPunct="0">
              <a:lnSpc>
                <a:spcPct val="100000"/>
              </a:lnSpc>
              <a:spcBef>
                <a:spcPct val="30000"/>
              </a:spcBef>
              <a:spcAft>
                <a:spcPct val="0"/>
              </a:spcAft>
              <a:buClrTx/>
              <a:buSzTx/>
              <a:buFontTx/>
              <a:buNone/>
              <a:tabLst/>
              <a:defRPr/>
            </a:pPr>
            <a:r>
              <a:rPr lang="cs-CZ" sz="1400" b="1" dirty="0">
                <a:solidFill>
                  <a:srgbClr val="004B30"/>
                </a:solidFill>
                <a:latin typeface="Arial" panose="020B0604020202020204" pitchFamily="34" charset="0"/>
              </a:rPr>
              <a:t>Dopad na konkrétní sektory</a:t>
            </a:r>
            <a:r>
              <a:rPr lang="cs-CZ" sz="1400" dirty="0">
                <a:solidFill>
                  <a:srgbClr val="004B30"/>
                </a:solidFill>
                <a:latin typeface="Arial" panose="020B0604020202020204" pitchFamily="34" charset="0"/>
              </a:rPr>
              <a:t> </a:t>
            </a:r>
          </a:p>
          <a:p>
            <a:pPr marL="0" marR="0" lvl="0" indent="0" algn="l" defTabSz="995363" rtl="0" eaLnBrk="0" fontAlgn="base" latinLnBrk="0" hangingPunct="0">
              <a:lnSpc>
                <a:spcPct val="100000"/>
              </a:lnSpc>
              <a:spcBef>
                <a:spcPct val="30000"/>
              </a:spcBef>
              <a:spcAft>
                <a:spcPct val="0"/>
              </a:spcAft>
              <a:buClrTx/>
              <a:buSzTx/>
              <a:buFontTx/>
              <a:buNone/>
              <a:tabLst/>
              <a:defRPr/>
            </a:pPr>
            <a:r>
              <a:rPr lang="cs-CZ" sz="1400" dirty="0">
                <a:solidFill>
                  <a:srgbClr val="004B30"/>
                </a:solidFill>
                <a:latin typeface="Arial" panose="020B0604020202020204" pitchFamily="34" charset="0"/>
              </a:rPr>
              <a:t>– Podle dohody se očekává dovoz 180 000 tun drůbežího masa, což </a:t>
            </a:r>
          </a:p>
          <a:p>
            <a:pPr marL="0" marR="0" lvl="0" indent="0" algn="l" defTabSz="995363" rtl="0" eaLnBrk="0" fontAlgn="base" latinLnBrk="0" hangingPunct="0">
              <a:lnSpc>
                <a:spcPct val="100000"/>
              </a:lnSpc>
              <a:spcBef>
                <a:spcPct val="30000"/>
              </a:spcBef>
              <a:spcAft>
                <a:spcPct val="0"/>
              </a:spcAft>
              <a:buClrTx/>
              <a:buSzTx/>
              <a:buFontTx/>
              <a:buNone/>
              <a:tabLst/>
              <a:defRPr/>
            </a:pPr>
            <a:r>
              <a:rPr lang="cs-CZ" sz="1400" dirty="0">
                <a:solidFill>
                  <a:srgbClr val="004B30"/>
                </a:solidFill>
                <a:latin typeface="Arial" panose="020B0604020202020204" pitchFamily="34" charset="0"/>
              </a:rPr>
              <a:t>odpovídá produkci celých zemí, jako je Finsko, Švédsko a Dánsko dohromady. Také kvóta na bezcelní dovoz 99 000 tun hovězího masa bude znamenat tvrdý dopad na evropské chovatele.</a:t>
            </a:r>
          </a:p>
          <a:p>
            <a:pPr marL="285750" indent="-285750">
              <a:buFontTx/>
              <a:buChar char="-"/>
              <a:defRPr/>
            </a:pPr>
            <a:endParaRPr lang="cs-CZ" sz="1400" dirty="0">
              <a:solidFill>
                <a:srgbClr val="004B30"/>
              </a:solidFill>
              <a:latin typeface="Arial" panose="020B0604020202020204" pitchFamily="34" charset="0"/>
            </a:endParaRPr>
          </a:p>
          <a:p>
            <a:pPr marL="285750" indent="-285750">
              <a:defRPr/>
            </a:pPr>
            <a:endParaRPr lang="cs-CZ" dirty="0"/>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7</a:t>
            </a:fld>
            <a:endParaRPr lang="cs-CZ" altLang="cs-CZ"/>
          </a:p>
        </p:txBody>
      </p:sp>
    </p:spTree>
    <p:extLst>
      <p:ext uri="{BB962C8B-B14F-4D97-AF65-F5344CB8AC3E}">
        <p14:creationId xmlns:p14="http://schemas.microsoft.com/office/powerpoint/2010/main" val="694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lvl="1" indent="0">
              <a:lnSpc>
                <a:spcPct val="114999"/>
              </a:lnSpc>
              <a:buNone/>
              <a:defRPr/>
            </a:pPr>
            <a:r>
              <a:rPr lang="cs-CZ" sz="1600" b="1" dirty="0">
                <a:solidFill>
                  <a:srgbClr val="004B30"/>
                </a:solidFill>
                <a:latin typeface="Aptos" panose="020B0004020202020204" pitchFamily="34" charset="0"/>
                <a:cs typeface="Arial"/>
              </a:rPr>
              <a:t>Konkurence na trhu</a:t>
            </a:r>
            <a:endParaRPr lang="cs-CZ" sz="2400" b="1" dirty="0">
              <a:latin typeface="Aptos" panose="020B0004020202020204" pitchFamily="34" charset="0"/>
              <a:ea typeface="Calibri" panose="020F0502020204030204" pitchFamily="34" charset="0"/>
            </a:endParaRPr>
          </a:p>
          <a:p>
            <a:pPr marL="285750" lvl="1">
              <a:lnSpc>
                <a:spcPct val="114999"/>
              </a:lnSpc>
              <a:buFont typeface="Arial" panose="020B0604020202020204" pitchFamily="34" charset="0"/>
              <a:buChar char="•"/>
              <a:defRPr/>
            </a:pPr>
            <a:r>
              <a:rPr lang="cs-CZ" sz="1400" dirty="0">
                <a:solidFill>
                  <a:srgbClr val="004B30"/>
                </a:solidFill>
                <a:latin typeface="Aptos" panose="020B0004020202020204" pitchFamily="34" charset="0"/>
                <a:cs typeface="Arial"/>
              </a:rPr>
              <a:t>i 1 % produkce dokáže způsobit značnou nerovnováhu na trhu (viz 3% podílu Nového Zélandu na produkci mléka a jeho rozhodující vliv na ceny díky přebytkům v Asii).</a:t>
            </a:r>
            <a:br>
              <a:rPr lang="cs-CZ" sz="1400" dirty="0">
                <a:solidFill>
                  <a:srgbClr val="004B30"/>
                </a:solidFill>
                <a:latin typeface="Aptos" panose="020B0004020202020204" pitchFamily="34" charset="0"/>
                <a:cs typeface="Arial"/>
              </a:rPr>
            </a:br>
            <a:r>
              <a:rPr lang="cs-CZ" sz="1400" dirty="0">
                <a:solidFill>
                  <a:srgbClr val="004B30"/>
                </a:solidFill>
                <a:latin typeface="Aptos" panose="020B0004020202020204" pitchFamily="34" charset="0"/>
                <a:cs typeface="Arial"/>
              </a:rPr>
              <a:t>Trh s komoditami je velmi citlivý, obzvlášť po vpádu RUSS na UA 2022 =další rána pro konkurenceschopnost. Výsledkem bude další přebytek obilovin na trhu, které mohly být krmivem a pokles rozměru zemědělské výroby v EU. </a:t>
            </a:r>
            <a:endParaRPr lang="cs-CZ" sz="2000" dirty="0">
              <a:latin typeface="Aptos" panose="020B0004020202020204" pitchFamily="34" charset="0"/>
            </a:endParaRPr>
          </a:p>
          <a:p>
            <a:pPr marL="0" lvl="1" indent="0">
              <a:lnSpc>
                <a:spcPct val="114999"/>
              </a:lnSpc>
              <a:buNone/>
              <a:defRPr/>
            </a:pPr>
            <a:r>
              <a:rPr lang="cs-CZ" sz="1400" b="1" dirty="0">
                <a:solidFill>
                  <a:srgbClr val="004B30"/>
                </a:solidFill>
                <a:latin typeface="Aptos" panose="020B0004020202020204" pitchFamily="34" charset="0"/>
                <a:cs typeface="Arial"/>
              </a:rPr>
              <a:t>Zvýšení byrokracie </a:t>
            </a:r>
            <a:r>
              <a:rPr lang="cs-CZ" sz="1400" dirty="0">
                <a:solidFill>
                  <a:srgbClr val="004B30"/>
                </a:solidFill>
                <a:latin typeface="Aptos" panose="020B0004020202020204" pitchFamily="34" charset="0"/>
                <a:cs typeface="Arial"/>
              </a:rPr>
              <a:t>= sledování kvót</a:t>
            </a:r>
            <a:endParaRPr lang="en-US" sz="1400" dirty="0">
              <a:solidFill>
                <a:srgbClr val="004B30"/>
              </a:solidFill>
              <a:latin typeface="Aptos" panose="020B0004020202020204" pitchFamily="34" charset="0"/>
              <a:cs typeface="Arial"/>
            </a:endParaRPr>
          </a:p>
          <a:p>
            <a:pPr marL="285750" lvl="1">
              <a:lnSpc>
                <a:spcPct val="114999"/>
              </a:lnSpc>
              <a:buFont typeface="Arial" panose="020B0604020202020204" pitchFamily="34" charset="0"/>
              <a:buChar char="•"/>
              <a:defRPr/>
            </a:pPr>
            <a:r>
              <a:rPr lang="cs-CZ" sz="1400" dirty="0">
                <a:solidFill>
                  <a:srgbClr val="004B30"/>
                </a:solidFill>
                <a:latin typeface="Aptos" panose="020B0004020202020204" pitchFamily="34" charset="0"/>
                <a:cs typeface="Arial"/>
              </a:rPr>
              <a:t>Jaká budou opatření při jejich překročení?</a:t>
            </a:r>
            <a:endParaRPr lang="en-US" sz="1400" dirty="0">
              <a:solidFill>
                <a:srgbClr val="004B30"/>
              </a:solidFill>
              <a:latin typeface="Aptos" panose="020B0004020202020204" pitchFamily="34" charset="0"/>
              <a:cs typeface="Arial"/>
            </a:endParaRPr>
          </a:p>
          <a:p>
            <a:pPr marL="0" lvl="1" indent="0">
              <a:lnSpc>
                <a:spcPct val="114999"/>
              </a:lnSpc>
              <a:buNone/>
              <a:defRPr/>
            </a:pPr>
            <a:r>
              <a:rPr lang="cs-CZ" sz="1400" b="1" dirty="0">
                <a:solidFill>
                  <a:srgbClr val="004B30"/>
                </a:solidFill>
                <a:latin typeface="Aptos" panose="020B0004020202020204" pitchFamily="34" charset="0"/>
                <a:cs typeface="Arial"/>
              </a:rPr>
              <a:t>Chov zvířat </a:t>
            </a:r>
            <a:r>
              <a:rPr lang="cs-CZ" sz="1400" dirty="0">
                <a:solidFill>
                  <a:srgbClr val="004B30"/>
                </a:solidFill>
                <a:latin typeface="Aptos" panose="020B0004020202020204" pitchFamily="34" charset="0"/>
                <a:cs typeface="Arial"/>
              </a:rPr>
              <a:t>= organická hmota (organické hnojení) = voda v půdě =snížení dopadů</a:t>
            </a:r>
            <a:endParaRPr lang="cs-CZ" sz="1400" dirty="0">
              <a:solidFill>
                <a:srgbClr val="004B30"/>
              </a:solidFill>
              <a:latin typeface="Aptos" panose="020B0004020202020204" pitchFamily="34" charset="0"/>
            </a:endParaRPr>
          </a:p>
          <a:p>
            <a:pPr marL="0" lvl="1" indent="0">
              <a:lnSpc>
                <a:spcPct val="114999"/>
              </a:lnSpc>
              <a:buNone/>
              <a:defRPr/>
            </a:pPr>
            <a:r>
              <a:rPr lang="cs-CZ" sz="1400" dirty="0">
                <a:solidFill>
                  <a:srgbClr val="004B30"/>
                </a:solidFill>
                <a:latin typeface="Aptos" panose="020B0004020202020204" pitchFamily="34" charset="0"/>
                <a:cs typeface="Arial"/>
              </a:rPr>
              <a:t>      sucha/přívalových srážek + spotřeba minerálních hnojiv = uhlíková stopa</a:t>
            </a:r>
            <a:endParaRPr lang="cs-CZ" sz="1400" dirty="0">
              <a:solidFill>
                <a:srgbClr val="004B30"/>
              </a:solidFill>
              <a:latin typeface="Aptos" panose="020B0004020202020204" pitchFamily="34" charset="0"/>
            </a:endParaRPr>
          </a:p>
          <a:p>
            <a:pPr marL="0" lvl="1" indent="0">
              <a:lnSpc>
                <a:spcPct val="114999"/>
              </a:lnSpc>
              <a:buNone/>
              <a:defRPr/>
            </a:pPr>
            <a:r>
              <a:rPr lang="cs-CZ" sz="1400" b="1" dirty="0">
                <a:solidFill>
                  <a:srgbClr val="004B30"/>
                </a:solidFill>
                <a:latin typeface="Aptos" panose="020B0004020202020204" pitchFamily="34" charset="0"/>
                <a:cs typeface="Arial"/>
              </a:rPr>
              <a:t>Sociální rozměr</a:t>
            </a:r>
            <a:r>
              <a:rPr lang="cs-CZ" sz="1400" dirty="0">
                <a:solidFill>
                  <a:srgbClr val="004B30"/>
                </a:solidFill>
                <a:latin typeface="Aptos" panose="020B0004020202020204" pitchFamily="34" charset="0"/>
                <a:cs typeface="Arial"/>
              </a:rPr>
              <a:t> – život v podhorských oblastech</a:t>
            </a:r>
            <a:endParaRPr lang="en-US" sz="1400" dirty="0">
              <a:solidFill>
                <a:srgbClr val="004B30"/>
              </a:solidFill>
              <a:latin typeface="Aptos" panose="020B0004020202020204" pitchFamily="34" charset="0"/>
              <a:cs typeface="Arial"/>
            </a:endParaRPr>
          </a:p>
          <a:p>
            <a:pPr marL="285750" lvl="1">
              <a:lnSpc>
                <a:spcPct val="114999"/>
              </a:lnSpc>
              <a:buChar char="•"/>
              <a:defRPr/>
            </a:pPr>
            <a:r>
              <a:rPr lang="cs-CZ" sz="1400" dirty="0">
                <a:solidFill>
                  <a:srgbClr val="004B30"/>
                </a:solidFill>
                <a:latin typeface="Aptos" panose="020B0004020202020204" pitchFamily="34" charset="0"/>
                <a:cs typeface="Arial"/>
              </a:rPr>
              <a:t>Snížení příjmů drobných chovatelů vzhledem ke konkurenci dovozového masa – zcela proti Strategii českého zemědělství 2030+, kterou </a:t>
            </a:r>
            <a:r>
              <a:rPr lang="cs-CZ" sz="1400" dirty="0" err="1">
                <a:solidFill>
                  <a:srgbClr val="004B30"/>
                </a:solidFill>
                <a:latin typeface="Aptos" panose="020B0004020202020204" pitchFamily="34" charset="0"/>
                <a:cs typeface="Arial"/>
              </a:rPr>
              <a:t>MZe</a:t>
            </a:r>
            <a:r>
              <a:rPr lang="cs-CZ" sz="1400" dirty="0">
                <a:solidFill>
                  <a:srgbClr val="004B30"/>
                </a:solidFill>
                <a:latin typeface="Aptos" panose="020B0004020202020204" pitchFamily="34" charset="0"/>
                <a:cs typeface="Arial"/>
              </a:rPr>
              <a:t> ČR právě aktualizuje</a:t>
            </a:r>
            <a:endParaRPr lang="en-US" sz="1400" dirty="0">
              <a:solidFill>
                <a:srgbClr val="004B30"/>
              </a:solidFill>
              <a:latin typeface="Aptos" panose="020B0004020202020204" pitchFamily="34" charset="0"/>
              <a:cs typeface="Arial"/>
            </a:endParaRPr>
          </a:p>
          <a:p>
            <a:endParaRPr lang="cs-CZ" dirty="0"/>
          </a:p>
        </p:txBody>
      </p:sp>
      <p:sp>
        <p:nvSpPr>
          <p:cNvPr id="4" name="Zástupný symbol pro číslo snímku 3"/>
          <p:cNvSpPr>
            <a:spLocks noGrp="1"/>
          </p:cNvSpPr>
          <p:nvPr>
            <p:ph type="sldNum" sz="quarter" idx="5"/>
          </p:nvPr>
        </p:nvSpPr>
        <p:spPr/>
        <p:txBody>
          <a:bodyPr/>
          <a:lstStyle/>
          <a:p>
            <a:pPr>
              <a:defRPr/>
            </a:pPr>
            <a:fld id="{E750FF44-019B-4FB1-AAC4-37C76CD51C1E}" type="slidenum">
              <a:rPr lang="cs-CZ" altLang="cs-CZ"/>
              <a:pPr>
                <a:defRPr/>
              </a:pPr>
              <a:t>8</a:t>
            </a:fld>
            <a:endParaRPr lang="cs-CZ" altLang="cs-CZ"/>
          </a:p>
        </p:txBody>
      </p:sp>
    </p:spTree>
    <p:extLst>
      <p:ext uri="{BB962C8B-B14F-4D97-AF65-F5344CB8AC3E}">
        <p14:creationId xmlns:p14="http://schemas.microsoft.com/office/powerpoint/2010/main" val="287001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35C2-9E41-7C78-B32F-9BD8542638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423FBA9-31C0-202A-F2B0-52936C7D399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9F58409-8FD9-CADD-64F3-C500DE3FED1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1B0B226-9D5B-68A0-8690-7CE1C4FC15FB}"/>
              </a:ext>
            </a:extLst>
          </p:cNvPr>
          <p:cNvSpPr>
            <a:spLocks noGrp="1"/>
          </p:cNvSpPr>
          <p:nvPr>
            <p:ph type="sldNum" sz="quarter" idx="5"/>
          </p:nvPr>
        </p:nvSpPr>
        <p:spPr/>
        <p:txBody>
          <a:bodyPr/>
          <a:lstStyle/>
          <a:p>
            <a:pPr>
              <a:defRPr/>
            </a:pPr>
            <a:fld id="{E750FF44-019B-4FB1-AAC4-37C76CD51C1E}" type="slidenum">
              <a:rPr lang="cs-CZ" altLang="cs-CZ"/>
              <a:pPr>
                <a:defRPr/>
              </a:pPr>
              <a:t>9</a:t>
            </a:fld>
            <a:endParaRPr lang="cs-CZ" altLang="cs-CZ"/>
          </a:p>
        </p:txBody>
      </p:sp>
    </p:spTree>
    <p:extLst>
      <p:ext uri="{BB962C8B-B14F-4D97-AF65-F5344CB8AC3E}">
        <p14:creationId xmlns:p14="http://schemas.microsoft.com/office/powerpoint/2010/main" val="303242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802005" y="2348894"/>
            <a:ext cx="9089390" cy="1620771"/>
          </a:xfrm>
        </p:spPr>
        <p:txBody>
          <a:bodyPr/>
          <a:lstStyle/>
          <a:p>
            <a:r>
              <a:rPr lang="cs-CZ"/>
              <a:t>Klepnutím lze upravit styl předlohy nadpisů.</a:t>
            </a:r>
          </a:p>
        </p:txBody>
      </p:sp>
      <p:sp>
        <p:nvSpPr>
          <p:cNvPr id="3" name="Podnadpis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id="{742BB048-197C-A4E6-F412-918F3FC4DFB3}"/>
              </a:ext>
            </a:extLst>
          </p:cNvPr>
          <p:cNvSpPr>
            <a:spLocks noGrp="1"/>
          </p:cNvSpPr>
          <p:nvPr>
            <p:ph type="dt" sz="half" idx="10"/>
          </p:nvPr>
        </p:nvSpPr>
        <p:spPr/>
        <p:txBody>
          <a:bodyPr/>
          <a:lstStyle>
            <a:lvl1pPr>
              <a:defRPr/>
            </a:lvl1pPr>
          </a:lstStyle>
          <a:p>
            <a:pPr>
              <a:defRPr/>
            </a:pPr>
            <a:fld id="{F974789A-586D-4539-8BBA-D96742CAAB0F}"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9F579399-45D5-188F-1220-5E87DE80ECE7}"/>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79768FF5-6440-B1DE-6EE4-EFE63D7D9D47}"/>
              </a:ext>
            </a:extLst>
          </p:cNvPr>
          <p:cNvSpPr>
            <a:spLocks noGrp="1"/>
          </p:cNvSpPr>
          <p:nvPr>
            <p:ph type="sldNum" sz="quarter" idx="12"/>
          </p:nvPr>
        </p:nvSpPr>
        <p:spPr/>
        <p:txBody>
          <a:bodyPr/>
          <a:lstStyle>
            <a:lvl1pPr>
              <a:defRPr/>
            </a:lvl1pPr>
          </a:lstStyle>
          <a:p>
            <a:pPr>
              <a:defRPr/>
            </a:pPr>
            <a:fld id="{DC16C650-7996-4682-B380-6CCC46238597}" type="slidenum">
              <a:rPr lang="cs-CZ" altLang="cs-CZ"/>
              <a:pPr>
                <a:defRPr/>
              </a:pPr>
              <a:t>‹#›</a:t>
            </a:fld>
            <a:endParaRPr lang="cs-CZ" altLang="cs-CZ"/>
          </a:p>
        </p:txBody>
      </p:sp>
    </p:spTree>
    <p:extLst>
      <p:ext uri="{BB962C8B-B14F-4D97-AF65-F5344CB8AC3E}">
        <p14:creationId xmlns:p14="http://schemas.microsoft.com/office/powerpoint/2010/main" val="302008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B2390A-1A66-2434-D6CA-232D036477FE}"/>
              </a:ext>
            </a:extLst>
          </p:cNvPr>
          <p:cNvSpPr>
            <a:spLocks noGrp="1"/>
          </p:cNvSpPr>
          <p:nvPr>
            <p:ph type="dt" sz="half" idx="10"/>
          </p:nvPr>
        </p:nvSpPr>
        <p:spPr/>
        <p:txBody>
          <a:bodyPr/>
          <a:lstStyle>
            <a:lvl1pPr>
              <a:defRPr/>
            </a:lvl1pPr>
          </a:lstStyle>
          <a:p>
            <a:pPr>
              <a:defRPr/>
            </a:pPr>
            <a:fld id="{F0DE7986-4D98-481A-BF5A-941042255362}"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1AC275B1-3C17-12A3-E917-92F5258B685A}"/>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7BE2F3AF-2CEB-CBB9-C325-CB5A5EE20CD6}"/>
              </a:ext>
            </a:extLst>
          </p:cNvPr>
          <p:cNvSpPr>
            <a:spLocks noGrp="1"/>
          </p:cNvSpPr>
          <p:nvPr>
            <p:ph type="sldNum" sz="quarter" idx="12"/>
          </p:nvPr>
        </p:nvSpPr>
        <p:spPr/>
        <p:txBody>
          <a:bodyPr/>
          <a:lstStyle>
            <a:lvl1pPr>
              <a:defRPr/>
            </a:lvl1pPr>
          </a:lstStyle>
          <a:p>
            <a:pPr>
              <a:defRPr/>
            </a:pPr>
            <a:fld id="{D0B395F5-5E83-4F2E-99E5-9E24D2596C68}" type="slidenum">
              <a:rPr lang="cs-CZ" altLang="cs-CZ"/>
              <a:pPr>
                <a:defRPr/>
              </a:pPr>
              <a:t>‹#›</a:t>
            </a:fld>
            <a:endParaRPr lang="cs-CZ" altLang="cs-CZ"/>
          </a:p>
        </p:txBody>
      </p:sp>
    </p:spTree>
    <p:extLst>
      <p:ext uri="{BB962C8B-B14F-4D97-AF65-F5344CB8AC3E}">
        <p14:creationId xmlns:p14="http://schemas.microsoft.com/office/powerpoint/2010/main" val="417840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398774" y="302803"/>
            <a:ext cx="2606517" cy="645157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79226" y="302803"/>
            <a:ext cx="7641326" cy="645157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CC9874-F66D-501E-D9B3-B18FA715746C}"/>
              </a:ext>
            </a:extLst>
          </p:cNvPr>
          <p:cNvSpPr>
            <a:spLocks noGrp="1"/>
          </p:cNvSpPr>
          <p:nvPr>
            <p:ph type="dt" sz="half" idx="10"/>
          </p:nvPr>
        </p:nvSpPr>
        <p:spPr/>
        <p:txBody>
          <a:bodyPr/>
          <a:lstStyle>
            <a:lvl1pPr>
              <a:defRPr/>
            </a:lvl1pPr>
          </a:lstStyle>
          <a:p>
            <a:pPr>
              <a:defRPr/>
            </a:pPr>
            <a:fld id="{4566B743-38F7-476D-A124-1B5FAA177D81}"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3664CA9C-3F92-9A79-B37F-3F1D24CD2312}"/>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9EF91419-DD05-4A7A-F995-9E8B7DB05350}"/>
              </a:ext>
            </a:extLst>
          </p:cNvPr>
          <p:cNvSpPr>
            <a:spLocks noGrp="1"/>
          </p:cNvSpPr>
          <p:nvPr>
            <p:ph type="sldNum" sz="quarter" idx="12"/>
          </p:nvPr>
        </p:nvSpPr>
        <p:spPr/>
        <p:txBody>
          <a:bodyPr/>
          <a:lstStyle>
            <a:lvl1pPr>
              <a:defRPr/>
            </a:lvl1pPr>
          </a:lstStyle>
          <a:p>
            <a:pPr>
              <a:defRPr/>
            </a:pPr>
            <a:fld id="{D659BB16-CE67-4327-A894-712D86C2E73D}" type="slidenum">
              <a:rPr lang="cs-CZ" altLang="cs-CZ"/>
              <a:pPr>
                <a:defRPr/>
              </a:pPr>
              <a:t>‹#›</a:t>
            </a:fld>
            <a:endParaRPr lang="cs-CZ" altLang="cs-CZ"/>
          </a:p>
        </p:txBody>
      </p:sp>
    </p:spTree>
    <p:extLst>
      <p:ext uri="{BB962C8B-B14F-4D97-AF65-F5344CB8AC3E}">
        <p14:creationId xmlns:p14="http://schemas.microsoft.com/office/powerpoint/2010/main" val="320870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FA0239-578D-AB2F-5ED1-FCAD9765BBD3}"/>
              </a:ext>
            </a:extLst>
          </p:cNvPr>
          <p:cNvSpPr>
            <a:spLocks noGrp="1"/>
          </p:cNvSpPr>
          <p:nvPr>
            <p:ph type="dt" sz="half" idx="10"/>
          </p:nvPr>
        </p:nvSpPr>
        <p:spPr/>
        <p:txBody>
          <a:bodyPr/>
          <a:lstStyle>
            <a:lvl1pPr>
              <a:defRPr/>
            </a:lvl1pPr>
          </a:lstStyle>
          <a:p>
            <a:pPr>
              <a:defRPr/>
            </a:pPr>
            <a:fld id="{5DA4AE94-33AD-4A5B-8BF6-ACEA1A15005D}"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E9AB2B18-4E59-5D13-FBD1-95A91F02E271}"/>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41C468FA-456B-337F-7706-C7DD5D763EF7}"/>
              </a:ext>
            </a:extLst>
          </p:cNvPr>
          <p:cNvSpPr>
            <a:spLocks noGrp="1"/>
          </p:cNvSpPr>
          <p:nvPr>
            <p:ph type="sldNum" sz="quarter" idx="12"/>
          </p:nvPr>
        </p:nvSpPr>
        <p:spPr/>
        <p:txBody>
          <a:bodyPr/>
          <a:lstStyle>
            <a:lvl1pPr>
              <a:defRPr/>
            </a:lvl1pPr>
          </a:lstStyle>
          <a:p>
            <a:pPr>
              <a:defRPr/>
            </a:pPr>
            <a:fld id="{4858A704-5CA0-47CD-9F2F-AE9C2176BBFC}" type="slidenum">
              <a:rPr lang="cs-CZ" altLang="cs-CZ"/>
              <a:pPr>
                <a:defRPr/>
              </a:pPr>
              <a:t>‹#›</a:t>
            </a:fld>
            <a:endParaRPr lang="cs-CZ" altLang="cs-CZ"/>
          </a:p>
        </p:txBody>
      </p:sp>
      <p:sp>
        <p:nvSpPr>
          <p:cNvPr id="7" name="TextovéPole 9">
            <a:extLst>
              <a:ext uri="{FF2B5EF4-FFF2-40B4-BE49-F238E27FC236}">
                <a16:creationId xmlns:a16="http://schemas.microsoft.com/office/drawing/2014/main" id="{82AE4E3A-10FF-7D12-B30D-568E1AD2BD79}"/>
              </a:ext>
            </a:extLst>
          </p:cNvPr>
          <p:cNvSpPr txBox="1">
            <a:spLocks noChangeArrowheads="1"/>
          </p:cNvSpPr>
          <p:nvPr userDrawn="1"/>
        </p:nvSpPr>
        <p:spPr bwMode="auto">
          <a:xfrm>
            <a:off x="1530276" y="7008813"/>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Tree>
    <p:extLst>
      <p:ext uri="{BB962C8B-B14F-4D97-AF65-F5344CB8AC3E}">
        <p14:creationId xmlns:p14="http://schemas.microsoft.com/office/powerpoint/2010/main" val="225710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nchor="t"/>
          <a:lstStyle>
            <a:lvl1pPr algn="l">
              <a:defRPr sz="4400" b="1" cap="all"/>
            </a:lvl1pPr>
          </a:lstStyle>
          <a:p>
            <a:r>
              <a:rPr lang="cs-CZ"/>
              <a:t>Klepnutím lze upravit styl předlohy nadpisů.</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01472AAB-A11E-49D7-016A-FD9F86215137}"/>
              </a:ext>
            </a:extLst>
          </p:cNvPr>
          <p:cNvSpPr>
            <a:spLocks noGrp="1"/>
          </p:cNvSpPr>
          <p:nvPr>
            <p:ph type="dt" sz="half" idx="10"/>
          </p:nvPr>
        </p:nvSpPr>
        <p:spPr/>
        <p:txBody>
          <a:bodyPr/>
          <a:lstStyle>
            <a:lvl1pPr>
              <a:defRPr/>
            </a:lvl1pPr>
          </a:lstStyle>
          <a:p>
            <a:pPr>
              <a:defRPr/>
            </a:pPr>
            <a:fld id="{D8F3934E-298C-4560-AC5F-20F0B7808723}"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20B56547-051E-45F2-9F31-18DD79E5F44C}"/>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E2DE58F8-86F6-808F-5379-FC8C6CDB7164}"/>
              </a:ext>
            </a:extLst>
          </p:cNvPr>
          <p:cNvSpPr>
            <a:spLocks noGrp="1"/>
          </p:cNvSpPr>
          <p:nvPr>
            <p:ph type="sldNum" sz="quarter" idx="12"/>
          </p:nvPr>
        </p:nvSpPr>
        <p:spPr/>
        <p:txBody>
          <a:bodyPr/>
          <a:lstStyle>
            <a:lvl1pPr>
              <a:defRPr/>
            </a:lvl1pPr>
          </a:lstStyle>
          <a:p>
            <a:pPr>
              <a:defRPr/>
            </a:pPr>
            <a:fld id="{0658B3EC-94AA-4515-BA7B-4FAE465B8D6F}" type="slidenum">
              <a:rPr lang="cs-CZ" altLang="cs-CZ"/>
              <a:pPr>
                <a:defRPr/>
              </a:pPr>
              <a:t>‹#›</a:t>
            </a:fld>
            <a:endParaRPr lang="cs-CZ" altLang="cs-CZ"/>
          </a:p>
        </p:txBody>
      </p:sp>
    </p:spTree>
    <p:extLst>
      <p:ext uri="{BB962C8B-B14F-4D97-AF65-F5344CB8AC3E}">
        <p14:creationId xmlns:p14="http://schemas.microsoft.com/office/powerpoint/2010/main" val="84204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79226"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881370"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F89FE4D6-DDFB-32F0-4643-69726339A4C0}"/>
              </a:ext>
            </a:extLst>
          </p:cNvPr>
          <p:cNvSpPr>
            <a:spLocks noGrp="1"/>
          </p:cNvSpPr>
          <p:nvPr>
            <p:ph type="dt" sz="half" idx="10"/>
          </p:nvPr>
        </p:nvSpPr>
        <p:spPr/>
        <p:txBody>
          <a:bodyPr/>
          <a:lstStyle>
            <a:lvl1pPr>
              <a:defRPr/>
            </a:lvl1pPr>
          </a:lstStyle>
          <a:p>
            <a:pPr>
              <a:defRPr/>
            </a:pPr>
            <a:fld id="{DC81BE5B-7CF8-4B89-97AE-6E93270856FB}" type="datetimeFigureOut">
              <a:rPr lang="cs-CZ"/>
              <a:pPr>
                <a:defRPr/>
              </a:pPr>
              <a:t>05.12.2024</a:t>
            </a:fld>
            <a:endParaRPr lang="cs-CZ"/>
          </a:p>
        </p:txBody>
      </p:sp>
      <p:sp>
        <p:nvSpPr>
          <p:cNvPr id="6" name="Zástupný symbol pro zápatí 4">
            <a:extLst>
              <a:ext uri="{FF2B5EF4-FFF2-40B4-BE49-F238E27FC236}">
                <a16:creationId xmlns:a16="http://schemas.microsoft.com/office/drawing/2014/main" id="{25272779-3831-5691-BACE-ABE10E7F03E6}"/>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65ECE01A-2A8E-2525-2509-1F75F2E3EDA5}"/>
              </a:ext>
            </a:extLst>
          </p:cNvPr>
          <p:cNvSpPr>
            <a:spLocks noGrp="1"/>
          </p:cNvSpPr>
          <p:nvPr>
            <p:ph type="sldNum" sz="quarter" idx="12"/>
          </p:nvPr>
        </p:nvSpPr>
        <p:spPr/>
        <p:txBody>
          <a:bodyPr/>
          <a:lstStyle>
            <a:lvl1pPr>
              <a:defRPr/>
            </a:lvl1pPr>
          </a:lstStyle>
          <a:p>
            <a:pPr>
              <a:defRPr/>
            </a:pPr>
            <a:fld id="{D253B137-E5B5-40AB-A830-C45D22CC25FE}" type="slidenum">
              <a:rPr lang="cs-CZ" altLang="cs-CZ"/>
              <a:pPr>
                <a:defRPr/>
              </a:pPr>
              <a:t>‹#›</a:t>
            </a:fld>
            <a:endParaRPr lang="cs-CZ" altLang="cs-CZ"/>
          </a:p>
        </p:txBody>
      </p:sp>
    </p:spTree>
    <p:extLst>
      <p:ext uri="{BB962C8B-B14F-4D97-AF65-F5344CB8AC3E}">
        <p14:creationId xmlns:p14="http://schemas.microsoft.com/office/powerpoint/2010/main" val="188573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1260211"/>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cs-CZ"/>
              <a:t>Klepnutím lze upravit styly předlohy textu.</a:t>
            </a:r>
          </a:p>
        </p:txBody>
      </p:sp>
      <p:sp>
        <p:nvSpPr>
          <p:cNvPr id="4" name="Zástupný symbol pro obsah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cs-CZ"/>
              <a:t>Klepnutím lze upravit styly předlohy textu.</a:t>
            </a:r>
          </a:p>
        </p:txBody>
      </p:sp>
      <p:sp>
        <p:nvSpPr>
          <p:cNvPr id="6" name="Zástupný symbol pro obsah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53B5D07F-FBE9-031B-D84D-71641E36E65D}"/>
              </a:ext>
            </a:extLst>
          </p:cNvPr>
          <p:cNvSpPr>
            <a:spLocks noGrp="1"/>
          </p:cNvSpPr>
          <p:nvPr>
            <p:ph type="dt" sz="half" idx="10"/>
          </p:nvPr>
        </p:nvSpPr>
        <p:spPr/>
        <p:txBody>
          <a:bodyPr/>
          <a:lstStyle>
            <a:lvl1pPr>
              <a:defRPr/>
            </a:lvl1pPr>
          </a:lstStyle>
          <a:p>
            <a:pPr>
              <a:defRPr/>
            </a:pPr>
            <a:fld id="{CFC98E38-E533-4450-8749-6D360EB701C8}" type="datetimeFigureOut">
              <a:rPr lang="cs-CZ"/>
              <a:pPr>
                <a:defRPr/>
              </a:pPr>
              <a:t>05.12.2024</a:t>
            </a:fld>
            <a:endParaRPr lang="cs-CZ"/>
          </a:p>
        </p:txBody>
      </p:sp>
      <p:sp>
        <p:nvSpPr>
          <p:cNvPr id="8" name="Zástupný symbol pro zápatí 4">
            <a:extLst>
              <a:ext uri="{FF2B5EF4-FFF2-40B4-BE49-F238E27FC236}">
                <a16:creationId xmlns:a16="http://schemas.microsoft.com/office/drawing/2014/main" id="{E3AF40B9-3E22-DEA1-26FC-123B1B18107F}"/>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9A1B52F7-BEFD-E082-1741-CDB2670EC072}"/>
              </a:ext>
            </a:extLst>
          </p:cNvPr>
          <p:cNvSpPr>
            <a:spLocks noGrp="1"/>
          </p:cNvSpPr>
          <p:nvPr>
            <p:ph type="sldNum" sz="quarter" idx="12"/>
          </p:nvPr>
        </p:nvSpPr>
        <p:spPr/>
        <p:txBody>
          <a:bodyPr/>
          <a:lstStyle>
            <a:lvl1pPr>
              <a:defRPr/>
            </a:lvl1pPr>
          </a:lstStyle>
          <a:p>
            <a:pPr>
              <a:defRPr/>
            </a:pPr>
            <a:fld id="{70BF9047-F0EC-47DB-A721-F64A2FB0285F}" type="slidenum">
              <a:rPr lang="cs-CZ" altLang="cs-CZ"/>
              <a:pPr>
                <a:defRPr/>
              </a:pPr>
              <a:t>‹#›</a:t>
            </a:fld>
            <a:endParaRPr lang="cs-CZ" altLang="cs-CZ"/>
          </a:p>
        </p:txBody>
      </p:sp>
    </p:spTree>
    <p:extLst>
      <p:ext uri="{BB962C8B-B14F-4D97-AF65-F5344CB8AC3E}">
        <p14:creationId xmlns:p14="http://schemas.microsoft.com/office/powerpoint/2010/main" val="6593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id="{D5554324-184A-5010-EEEA-110697C9E7FA}"/>
              </a:ext>
            </a:extLst>
          </p:cNvPr>
          <p:cNvSpPr>
            <a:spLocks noGrp="1"/>
          </p:cNvSpPr>
          <p:nvPr>
            <p:ph type="dt" sz="half" idx="10"/>
          </p:nvPr>
        </p:nvSpPr>
        <p:spPr/>
        <p:txBody>
          <a:bodyPr/>
          <a:lstStyle>
            <a:lvl1pPr>
              <a:defRPr/>
            </a:lvl1pPr>
          </a:lstStyle>
          <a:p>
            <a:pPr>
              <a:defRPr/>
            </a:pPr>
            <a:fld id="{DDD5B107-1417-4CE9-ABF1-CF1030FC54DA}" type="datetimeFigureOut">
              <a:rPr lang="cs-CZ"/>
              <a:pPr>
                <a:defRPr/>
              </a:pPr>
              <a:t>05.12.2024</a:t>
            </a:fld>
            <a:endParaRPr lang="cs-CZ"/>
          </a:p>
        </p:txBody>
      </p:sp>
      <p:sp>
        <p:nvSpPr>
          <p:cNvPr id="4" name="Zástupný symbol pro zápatí 4">
            <a:extLst>
              <a:ext uri="{FF2B5EF4-FFF2-40B4-BE49-F238E27FC236}">
                <a16:creationId xmlns:a16="http://schemas.microsoft.com/office/drawing/2014/main" id="{45F04164-DDAF-0D50-A876-AAD3E9671C94}"/>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D0388736-0ED1-E5BE-5173-AB8419398C65}"/>
              </a:ext>
            </a:extLst>
          </p:cNvPr>
          <p:cNvSpPr>
            <a:spLocks noGrp="1"/>
          </p:cNvSpPr>
          <p:nvPr>
            <p:ph type="sldNum" sz="quarter" idx="12"/>
          </p:nvPr>
        </p:nvSpPr>
        <p:spPr/>
        <p:txBody>
          <a:bodyPr/>
          <a:lstStyle>
            <a:lvl1pPr>
              <a:defRPr/>
            </a:lvl1pPr>
          </a:lstStyle>
          <a:p>
            <a:pPr>
              <a:defRPr/>
            </a:pPr>
            <a:fld id="{662B617B-21F0-4936-9551-BC2D034AD262}" type="slidenum">
              <a:rPr lang="cs-CZ" altLang="cs-CZ"/>
              <a:pPr>
                <a:defRPr/>
              </a:pPr>
              <a:t>‹#›</a:t>
            </a:fld>
            <a:endParaRPr lang="cs-CZ" altLang="cs-CZ"/>
          </a:p>
        </p:txBody>
      </p:sp>
    </p:spTree>
    <p:extLst>
      <p:ext uri="{BB962C8B-B14F-4D97-AF65-F5344CB8AC3E}">
        <p14:creationId xmlns:p14="http://schemas.microsoft.com/office/powerpoint/2010/main" val="76834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BEAD90FF-E8D5-0028-D40A-90B1FB9FFDE9}"/>
              </a:ext>
            </a:extLst>
          </p:cNvPr>
          <p:cNvSpPr>
            <a:spLocks noGrp="1"/>
          </p:cNvSpPr>
          <p:nvPr>
            <p:ph type="dt" sz="half" idx="10"/>
          </p:nvPr>
        </p:nvSpPr>
        <p:spPr/>
        <p:txBody>
          <a:bodyPr/>
          <a:lstStyle>
            <a:lvl1pPr>
              <a:defRPr/>
            </a:lvl1pPr>
          </a:lstStyle>
          <a:p>
            <a:pPr>
              <a:defRPr/>
            </a:pPr>
            <a:fld id="{BB234B16-98D9-4A0B-A102-8C319CCFD3E8}" type="datetimeFigureOut">
              <a:rPr lang="cs-CZ"/>
              <a:pPr>
                <a:defRPr/>
              </a:pPr>
              <a:t>05.12.2024</a:t>
            </a:fld>
            <a:endParaRPr lang="cs-CZ"/>
          </a:p>
        </p:txBody>
      </p:sp>
      <p:sp>
        <p:nvSpPr>
          <p:cNvPr id="3" name="Zástupný symbol pro zápatí 4">
            <a:extLst>
              <a:ext uri="{FF2B5EF4-FFF2-40B4-BE49-F238E27FC236}">
                <a16:creationId xmlns:a16="http://schemas.microsoft.com/office/drawing/2014/main" id="{2F224D3A-19ED-DE3C-9EC1-91EAF09F6EBA}"/>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B7994DF4-BEED-BE9A-FC5F-514A5646AADC}"/>
              </a:ext>
            </a:extLst>
          </p:cNvPr>
          <p:cNvSpPr>
            <a:spLocks noGrp="1"/>
          </p:cNvSpPr>
          <p:nvPr>
            <p:ph type="sldNum" sz="quarter" idx="12"/>
          </p:nvPr>
        </p:nvSpPr>
        <p:spPr/>
        <p:txBody>
          <a:bodyPr/>
          <a:lstStyle>
            <a:lvl1pPr>
              <a:defRPr/>
            </a:lvl1pPr>
          </a:lstStyle>
          <a:p>
            <a:pPr>
              <a:defRPr/>
            </a:pPr>
            <a:fld id="{681DE6F5-7B1B-4682-A4EA-80D73ED5FA37}" type="slidenum">
              <a:rPr lang="cs-CZ" altLang="cs-CZ"/>
              <a:pPr>
                <a:defRPr/>
              </a:pPr>
              <a:t>‹#›</a:t>
            </a:fld>
            <a:endParaRPr lang="cs-CZ" altLang="cs-CZ"/>
          </a:p>
        </p:txBody>
      </p:sp>
    </p:spTree>
    <p:extLst>
      <p:ext uri="{BB962C8B-B14F-4D97-AF65-F5344CB8AC3E}">
        <p14:creationId xmlns:p14="http://schemas.microsoft.com/office/powerpoint/2010/main" val="385173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0" y="301050"/>
            <a:ext cx="3518055" cy="1281214"/>
          </a:xfrm>
        </p:spPr>
        <p:txBody>
          <a:bodyPr anchor="b"/>
          <a:lstStyle>
            <a:lvl1pPr algn="l">
              <a:defRPr sz="2200" b="1"/>
            </a:lvl1pPr>
          </a:lstStyle>
          <a:p>
            <a:r>
              <a:rPr lang="cs-CZ"/>
              <a:t>Klepnutím lze upravit styl předlohy nadpisů.</a:t>
            </a:r>
          </a:p>
        </p:txBody>
      </p:sp>
      <p:sp>
        <p:nvSpPr>
          <p:cNvPr id="3" name="Zástupný symbol pro obsah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22B8A8F3-EA9C-371A-C73E-A8909F846A5D}"/>
              </a:ext>
            </a:extLst>
          </p:cNvPr>
          <p:cNvSpPr>
            <a:spLocks noGrp="1"/>
          </p:cNvSpPr>
          <p:nvPr>
            <p:ph type="dt" sz="half" idx="10"/>
          </p:nvPr>
        </p:nvSpPr>
        <p:spPr/>
        <p:txBody>
          <a:bodyPr/>
          <a:lstStyle>
            <a:lvl1pPr>
              <a:defRPr/>
            </a:lvl1pPr>
          </a:lstStyle>
          <a:p>
            <a:pPr>
              <a:defRPr/>
            </a:pPr>
            <a:fld id="{7AF5EEDE-83AF-4153-887F-1EAC039C1860}" type="datetimeFigureOut">
              <a:rPr lang="cs-CZ"/>
              <a:pPr>
                <a:defRPr/>
              </a:pPr>
              <a:t>05.12.2024</a:t>
            </a:fld>
            <a:endParaRPr lang="cs-CZ"/>
          </a:p>
        </p:txBody>
      </p:sp>
      <p:sp>
        <p:nvSpPr>
          <p:cNvPr id="6" name="Zástupný symbol pro zápatí 4">
            <a:extLst>
              <a:ext uri="{FF2B5EF4-FFF2-40B4-BE49-F238E27FC236}">
                <a16:creationId xmlns:a16="http://schemas.microsoft.com/office/drawing/2014/main" id="{3A63D922-8F8C-0646-E9AC-8745AB4B0413}"/>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609FCFE7-DE25-7CBA-A346-7DE10D186564}"/>
              </a:ext>
            </a:extLst>
          </p:cNvPr>
          <p:cNvSpPr>
            <a:spLocks noGrp="1"/>
          </p:cNvSpPr>
          <p:nvPr>
            <p:ph type="sldNum" sz="quarter" idx="12"/>
          </p:nvPr>
        </p:nvSpPr>
        <p:spPr/>
        <p:txBody>
          <a:bodyPr/>
          <a:lstStyle>
            <a:lvl1pPr>
              <a:defRPr/>
            </a:lvl1pPr>
          </a:lstStyle>
          <a:p>
            <a:pPr>
              <a:defRPr/>
            </a:pPr>
            <a:fld id="{5FFC68B2-E8B6-44C9-BA47-85DE28A80B58}" type="slidenum">
              <a:rPr lang="cs-CZ" altLang="cs-CZ"/>
              <a:pPr>
                <a:defRPr/>
              </a:pPr>
              <a:t>‹#›</a:t>
            </a:fld>
            <a:endParaRPr lang="cs-CZ" altLang="cs-CZ"/>
          </a:p>
        </p:txBody>
      </p:sp>
    </p:spTree>
    <p:extLst>
      <p:ext uri="{BB962C8B-B14F-4D97-AF65-F5344CB8AC3E}">
        <p14:creationId xmlns:p14="http://schemas.microsoft.com/office/powerpoint/2010/main" val="412578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200" b="1"/>
            </a:lvl1pPr>
          </a:lstStyle>
          <a:p>
            <a:r>
              <a:rPr lang="cs-CZ"/>
              <a:t>Klepnutím lze upravit styl předlohy nadpisů.</a:t>
            </a:r>
          </a:p>
        </p:txBody>
      </p:sp>
      <p:sp>
        <p:nvSpPr>
          <p:cNvPr id="3" name="Zástupný symbol pro obrázek 2"/>
          <p:cNvSpPr>
            <a:spLocks noGrp="1"/>
          </p:cNvSpPr>
          <p:nvPr>
            <p:ph type="pic" idx="1"/>
          </p:nvPr>
        </p:nvSpPr>
        <p:spPr>
          <a:xfrm>
            <a:off x="2095981" y="675613"/>
            <a:ext cx="6416040" cy="4536758"/>
          </a:xfrm>
        </p:spPr>
        <p:txBody>
          <a:bodyPr rtlCol="0">
            <a:normAutofit/>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cs-CZ" noProof="0"/>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F91720B6-B092-A776-23BE-0097627DF8A6}"/>
              </a:ext>
            </a:extLst>
          </p:cNvPr>
          <p:cNvSpPr>
            <a:spLocks noGrp="1"/>
          </p:cNvSpPr>
          <p:nvPr>
            <p:ph type="dt" sz="half" idx="10"/>
          </p:nvPr>
        </p:nvSpPr>
        <p:spPr/>
        <p:txBody>
          <a:bodyPr/>
          <a:lstStyle>
            <a:lvl1pPr>
              <a:defRPr/>
            </a:lvl1pPr>
          </a:lstStyle>
          <a:p>
            <a:pPr>
              <a:defRPr/>
            </a:pPr>
            <a:fld id="{6679B16A-1A75-41F9-B280-AE502870DDF2}" type="datetimeFigureOut">
              <a:rPr lang="cs-CZ"/>
              <a:pPr>
                <a:defRPr/>
              </a:pPr>
              <a:t>05.12.2024</a:t>
            </a:fld>
            <a:endParaRPr lang="cs-CZ"/>
          </a:p>
        </p:txBody>
      </p:sp>
      <p:sp>
        <p:nvSpPr>
          <p:cNvPr id="6" name="Zástupný symbol pro zápatí 4">
            <a:extLst>
              <a:ext uri="{FF2B5EF4-FFF2-40B4-BE49-F238E27FC236}">
                <a16:creationId xmlns:a16="http://schemas.microsoft.com/office/drawing/2014/main" id="{2A12E0B8-6EEF-7B90-EE45-6B5717DFE17D}"/>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DE5AE9BB-163A-5CAB-BD3A-BC4DB4F89C6A}"/>
              </a:ext>
            </a:extLst>
          </p:cNvPr>
          <p:cNvSpPr>
            <a:spLocks noGrp="1"/>
          </p:cNvSpPr>
          <p:nvPr>
            <p:ph type="sldNum" sz="quarter" idx="12"/>
          </p:nvPr>
        </p:nvSpPr>
        <p:spPr/>
        <p:txBody>
          <a:bodyPr/>
          <a:lstStyle>
            <a:lvl1pPr>
              <a:defRPr/>
            </a:lvl1pPr>
          </a:lstStyle>
          <a:p>
            <a:pPr>
              <a:defRPr/>
            </a:pPr>
            <a:fld id="{26FC3A0B-1AF0-492E-A172-B71860A5D0FE}" type="slidenum">
              <a:rPr lang="cs-CZ" altLang="cs-CZ"/>
              <a:pPr>
                <a:defRPr/>
              </a:pPr>
              <a:t>‹#›</a:t>
            </a:fld>
            <a:endParaRPr lang="cs-CZ" altLang="cs-CZ"/>
          </a:p>
        </p:txBody>
      </p:sp>
    </p:spTree>
    <p:extLst>
      <p:ext uri="{BB962C8B-B14F-4D97-AF65-F5344CB8AC3E}">
        <p14:creationId xmlns:p14="http://schemas.microsoft.com/office/powerpoint/2010/main" val="224250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11542912-B979-611F-8EFD-84C5D22AD227}"/>
              </a:ext>
            </a:extLst>
          </p:cNvPr>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cs-CZ" altLang="cs-CZ"/>
              <a:t>Klepnutím lze upravit styl předlohy nadpisů.</a:t>
            </a:r>
          </a:p>
        </p:txBody>
      </p:sp>
      <p:sp>
        <p:nvSpPr>
          <p:cNvPr id="1027" name="Zástupný symbol pro text 2">
            <a:extLst>
              <a:ext uri="{FF2B5EF4-FFF2-40B4-BE49-F238E27FC236}">
                <a16:creationId xmlns:a16="http://schemas.microsoft.com/office/drawing/2014/main" id="{2AB247B3-E720-0DEA-D642-39872EBD937E}"/>
              </a:ext>
            </a:extLst>
          </p:cNvPr>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7AE61B50-5B88-3A29-F663-05832C802CC4}"/>
              </a:ext>
            </a:extLst>
          </p:cNvPr>
          <p:cNvSpPr>
            <a:spLocks noGrp="1"/>
          </p:cNvSpPr>
          <p:nvPr>
            <p:ph type="dt" sz="half" idx="2"/>
          </p:nvPr>
        </p:nvSpPr>
        <p:spPr>
          <a:xfrm>
            <a:off x="534988" y="7008813"/>
            <a:ext cx="2495550" cy="401637"/>
          </a:xfrm>
          <a:prstGeom prst="rect">
            <a:avLst/>
          </a:prstGeom>
        </p:spPr>
        <p:txBody>
          <a:bodyPr vert="horz" lIns="99569" tIns="49785" rIns="99569" bIns="49785" rtlCol="0" anchor="ctr"/>
          <a:lstStyle>
            <a:lvl1pPr algn="l" defTabSz="995690" eaLnBrk="1" fontAlgn="auto" hangingPunct="1">
              <a:spcBef>
                <a:spcPts val="0"/>
              </a:spcBef>
              <a:spcAft>
                <a:spcPts val="0"/>
              </a:spcAft>
              <a:defRPr sz="1300">
                <a:solidFill>
                  <a:schemeClr val="tx1">
                    <a:tint val="75000"/>
                  </a:schemeClr>
                </a:solidFill>
                <a:latin typeface="+mn-lt"/>
                <a:cs typeface="+mn-cs"/>
              </a:defRPr>
            </a:lvl1pPr>
          </a:lstStyle>
          <a:p>
            <a:pPr>
              <a:defRPr/>
            </a:pPr>
            <a:fld id="{85AFC5F8-B056-4981-8BDE-F26A596BDC6F}" type="datetimeFigureOut">
              <a:rPr lang="cs-CZ"/>
              <a:pPr>
                <a:defRPr/>
              </a:pPr>
              <a:t>05.12.2024</a:t>
            </a:fld>
            <a:endParaRPr lang="cs-CZ"/>
          </a:p>
        </p:txBody>
      </p:sp>
      <p:sp>
        <p:nvSpPr>
          <p:cNvPr id="5" name="Zástupný symbol pro zápatí 4">
            <a:extLst>
              <a:ext uri="{FF2B5EF4-FFF2-40B4-BE49-F238E27FC236}">
                <a16:creationId xmlns:a16="http://schemas.microsoft.com/office/drawing/2014/main" id="{6008F2C9-7E73-255F-6016-CE01F87A7FD6}"/>
              </a:ext>
            </a:extLst>
          </p:cNvPr>
          <p:cNvSpPr>
            <a:spLocks noGrp="1"/>
          </p:cNvSpPr>
          <p:nvPr>
            <p:ph type="ftr" sz="quarter" idx="3"/>
          </p:nvPr>
        </p:nvSpPr>
        <p:spPr>
          <a:xfrm>
            <a:off x="3652838" y="7008813"/>
            <a:ext cx="3387725" cy="401637"/>
          </a:xfrm>
          <a:prstGeom prst="rect">
            <a:avLst/>
          </a:prstGeom>
        </p:spPr>
        <p:txBody>
          <a:bodyPr vert="horz" lIns="99569" tIns="49785" rIns="99569" bIns="49785" rtlCol="0" anchor="ctr"/>
          <a:lstStyle>
            <a:lvl1pPr algn="ctr" defTabSz="995690" eaLnBrk="1" fontAlgn="auto" hangingPunct="1">
              <a:spcBef>
                <a:spcPts val="0"/>
              </a:spcBef>
              <a:spcAft>
                <a:spcPts val="0"/>
              </a:spcAft>
              <a:defRPr sz="13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a16="http://schemas.microsoft.com/office/drawing/2014/main" id="{0867B5CE-8D05-5EA9-3B50-9BB400A32FB7}"/>
              </a:ext>
            </a:extLst>
          </p:cNvPr>
          <p:cNvSpPr>
            <a:spLocks noGrp="1"/>
          </p:cNvSpPr>
          <p:nvPr>
            <p:ph type="sldNum" sz="quarter" idx="4"/>
          </p:nvPr>
        </p:nvSpPr>
        <p:spPr>
          <a:xfrm>
            <a:off x="7662863" y="7008813"/>
            <a:ext cx="2495550" cy="401637"/>
          </a:xfrm>
          <a:prstGeom prst="rect">
            <a:avLst/>
          </a:prstGeom>
        </p:spPr>
        <p:txBody>
          <a:bodyPr vert="horz" wrap="square" lIns="99569" tIns="49785" rIns="99569" bIns="49785" numCol="1" anchor="ctr" anchorCtr="0" compatLnSpc="1">
            <a:prstTxWarp prst="textNoShape">
              <a:avLst/>
            </a:prstTxWarp>
          </a:bodyPr>
          <a:lstStyle>
            <a:lvl1pPr algn="r" eaLnBrk="1" hangingPunct="1">
              <a:defRPr sz="1300">
                <a:solidFill>
                  <a:srgbClr val="898989"/>
                </a:solidFill>
                <a:latin typeface="Calibri" panose="020F0502020204030204" pitchFamily="34" charset="0"/>
              </a:defRPr>
            </a:lvl1pPr>
          </a:lstStyle>
          <a:p>
            <a:pPr>
              <a:defRPr/>
            </a:pPr>
            <a:fld id="{EF4B41A3-4B6A-43F8-9EC0-12A2C7AA0D0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363" rtl="0" eaLnBrk="0" fontAlgn="base" hangingPunct="0">
        <a:spcBef>
          <a:spcPct val="0"/>
        </a:spcBef>
        <a:spcAft>
          <a:spcPct val="0"/>
        </a:spcAft>
        <a:defRPr sz="4800" kern="1200">
          <a:solidFill>
            <a:schemeClr val="tx1"/>
          </a:solidFill>
          <a:latin typeface="+mj-lt"/>
          <a:ea typeface="+mj-ea"/>
          <a:cs typeface="+mj-cs"/>
        </a:defRPr>
      </a:lvl1pPr>
      <a:lvl2pPr algn="ctr" defTabSz="995363" rtl="0" eaLnBrk="0" fontAlgn="base" hangingPunct="0">
        <a:spcBef>
          <a:spcPct val="0"/>
        </a:spcBef>
        <a:spcAft>
          <a:spcPct val="0"/>
        </a:spcAft>
        <a:defRPr sz="4800">
          <a:solidFill>
            <a:schemeClr val="tx1"/>
          </a:solidFill>
          <a:latin typeface="Calibri" pitchFamily="34" charset="0"/>
        </a:defRPr>
      </a:lvl2pPr>
      <a:lvl3pPr algn="ctr" defTabSz="995363" rtl="0" eaLnBrk="0" fontAlgn="base" hangingPunct="0">
        <a:spcBef>
          <a:spcPct val="0"/>
        </a:spcBef>
        <a:spcAft>
          <a:spcPct val="0"/>
        </a:spcAft>
        <a:defRPr sz="4800">
          <a:solidFill>
            <a:schemeClr val="tx1"/>
          </a:solidFill>
          <a:latin typeface="Calibri" pitchFamily="34" charset="0"/>
        </a:defRPr>
      </a:lvl3pPr>
      <a:lvl4pPr algn="ctr" defTabSz="995363" rtl="0" eaLnBrk="0" fontAlgn="base" hangingPunct="0">
        <a:spcBef>
          <a:spcPct val="0"/>
        </a:spcBef>
        <a:spcAft>
          <a:spcPct val="0"/>
        </a:spcAft>
        <a:defRPr sz="4800">
          <a:solidFill>
            <a:schemeClr val="tx1"/>
          </a:solidFill>
          <a:latin typeface="Calibri" pitchFamily="34" charset="0"/>
        </a:defRPr>
      </a:lvl4pPr>
      <a:lvl5pPr algn="ctr" defTabSz="995363" rtl="0" eaLnBrk="0" fontAlgn="base" hangingPunct="0">
        <a:spcBef>
          <a:spcPct val="0"/>
        </a:spcBef>
        <a:spcAft>
          <a:spcPct val="0"/>
        </a:spcAft>
        <a:defRPr sz="4800">
          <a:solidFill>
            <a:schemeClr val="tx1"/>
          </a:solidFill>
          <a:latin typeface="Calibri" pitchFamily="34" charset="0"/>
        </a:defRPr>
      </a:lvl5pPr>
      <a:lvl6pPr marL="457200" algn="ctr" defTabSz="995363" rtl="0" fontAlgn="base">
        <a:spcBef>
          <a:spcPct val="0"/>
        </a:spcBef>
        <a:spcAft>
          <a:spcPct val="0"/>
        </a:spcAft>
        <a:defRPr sz="4800">
          <a:solidFill>
            <a:schemeClr val="tx1"/>
          </a:solidFill>
          <a:latin typeface="Calibri" pitchFamily="34" charset="0"/>
        </a:defRPr>
      </a:lvl6pPr>
      <a:lvl7pPr marL="914400" algn="ctr" defTabSz="995363" rtl="0" fontAlgn="base">
        <a:spcBef>
          <a:spcPct val="0"/>
        </a:spcBef>
        <a:spcAft>
          <a:spcPct val="0"/>
        </a:spcAft>
        <a:defRPr sz="4800">
          <a:solidFill>
            <a:schemeClr val="tx1"/>
          </a:solidFill>
          <a:latin typeface="Calibri" pitchFamily="34" charset="0"/>
        </a:defRPr>
      </a:lvl7pPr>
      <a:lvl8pPr marL="1371600" algn="ctr" defTabSz="995363" rtl="0" fontAlgn="base">
        <a:spcBef>
          <a:spcPct val="0"/>
        </a:spcBef>
        <a:spcAft>
          <a:spcPct val="0"/>
        </a:spcAft>
        <a:defRPr sz="4800">
          <a:solidFill>
            <a:schemeClr val="tx1"/>
          </a:solidFill>
          <a:latin typeface="Calibri" pitchFamily="34" charset="0"/>
        </a:defRPr>
      </a:lvl8pPr>
      <a:lvl9pPr marL="1828800" algn="ctr" defTabSz="995363" rtl="0" fontAlgn="base">
        <a:spcBef>
          <a:spcPct val="0"/>
        </a:spcBef>
        <a:spcAft>
          <a:spcPct val="0"/>
        </a:spcAft>
        <a:defRPr sz="4800">
          <a:solidFill>
            <a:schemeClr val="tx1"/>
          </a:solidFill>
          <a:latin typeface="Calibri" pitchFamily="34" charset="0"/>
        </a:defRPr>
      </a:lvl9pPr>
    </p:titleStyle>
    <p:bodyStyle>
      <a:lvl1pPr marL="373063" indent="-373063" algn="l" defTabSz="995363"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038" indent="-311150" algn="l" defTabSz="995363"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defTabSz="99536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488" indent="-247650" algn="l" defTabSz="9953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9963" indent="-247650" algn="l" defTabSz="9953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cs-CZ"/>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ázek 6" descr="obrazek.png">
            <a:extLst>
              <a:ext uri="{FF2B5EF4-FFF2-40B4-BE49-F238E27FC236}">
                <a16:creationId xmlns:a16="http://schemas.microsoft.com/office/drawing/2014/main" id="{D0CEDF76-22EF-C661-2301-A1D53553BA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993775"/>
            <a:ext cx="334645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Obrázek 7" descr="p3.png">
            <a:extLst>
              <a:ext uri="{FF2B5EF4-FFF2-40B4-BE49-F238E27FC236}">
                <a16:creationId xmlns:a16="http://schemas.microsoft.com/office/drawing/2014/main" id="{28D9B34B-E550-B829-DF07-39D812CCA2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1067435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ovéPole 6">
            <a:extLst>
              <a:ext uri="{FF2B5EF4-FFF2-40B4-BE49-F238E27FC236}">
                <a16:creationId xmlns:a16="http://schemas.microsoft.com/office/drawing/2014/main" id="{58018FF6-683F-227C-6DD4-7A1EF1BED3E3}"/>
              </a:ext>
            </a:extLst>
          </p:cNvPr>
          <p:cNvSpPr txBox="1">
            <a:spLocks noChangeArrowheads="1"/>
          </p:cNvSpPr>
          <p:nvPr/>
        </p:nvSpPr>
        <p:spPr bwMode="auto">
          <a:xfrm>
            <a:off x="417512" y="479425"/>
            <a:ext cx="924966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6800" b="1" dirty="0">
                <a:solidFill>
                  <a:schemeClr val="bg1"/>
                </a:solidFill>
                <a:latin typeface="Arial" panose="020B0604020202020204" pitchFamily="34" charset="0"/>
              </a:rPr>
              <a:t>Odmítněte dohodu</a:t>
            </a:r>
          </a:p>
        </p:txBody>
      </p:sp>
      <p:sp>
        <p:nvSpPr>
          <p:cNvPr id="3077" name="TextovéPole 7">
            <a:extLst>
              <a:ext uri="{FF2B5EF4-FFF2-40B4-BE49-F238E27FC236}">
                <a16:creationId xmlns:a16="http://schemas.microsoft.com/office/drawing/2014/main" id="{8E092086-3399-4DE0-E96B-99D157E4D8A0}"/>
              </a:ext>
            </a:extLst>
          </p:cNvPr>
          <p:cNvSpPr txBox="1">
            <a:spLocks noChangeArrowheads="1"/>
          </p:cNvSpPr>
          <p:nvPr/>
        </p:nvSpPr>
        <p:spPr bwMode="auto">
          <a:xfrm>
            <a:off x="488950" y="1779588"/>
            <a:ext cx="75723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6800" b="1" dirty="0">
                <a:solidFill>
                  <a:schemeClr val="bg1"/>
                </a:solidFill>
                <a:latin typeface="Arial" panose="020B0604020202020204" pitchFamily="34" charset="0"/>
              </a:rPr>
              <a:t>EU - </a:t>
            </a:r>
            <a:r>
              <a:rPr lang="cs-CZ" altLang="cs-CZ" sz="6800" b="1" dirty="0" err="1">
                <a:solidFill>
                  <a:schemeClr val="bg1"/>
                </a:solidFill>
                <a:latin typeface="Arial" panose="020B0604020202020204" pitchFamily="34" charset="0"/>
              </a:rPr>
              <a:t>Mercosur</a:t>
            </a:r>
            <a:endParaRPr lang="cs-CZ" altLang="cs-CZ" sz="6800" b="1" dirty="0">
              <a:solidFill>
                <a:schemeClr val="bg1"/>
              </a:solidFill>
              <a:latin typeface="Arial" panose="020B0604020202020204" pitchFamily="34" charset="0"/>
            </a:endParaRPr>
          </a:p>
        </p:txBody>
      </p:sp>
      <p:sp>
        <p:nvSpPr>
          <p:cNvPr id="3078" name="TextovéPole 8">
            <a:extLst>
              <a:ext uri="{FF2B5EF4-FFF2-40B4-BE49-F238E27FC236}">
                <a16:creationId xmlns:a16="http://schemas.microsoft.com/office/drawing/2014/main" id="{AC91B87A-3A2E-FEB0-6C43-EB8C542B78F0}"/>
              </a:ext>
            </a:extLst>
          </p:cNvPr>
          <p:cNvSpPr txBox="1">
            <a:spLocks noChangeArrowheads="1"/>
          </p:cNvSpPr>
          <p:nvPr/>
        </p:nvSpPr>
        <p:spPr bwMode="auto">
          <a:xfrm>
            <a:off x="488950" y="3833813"/>
            <a:ext cx="575510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700" b="1" dirty="0">
                <a:solidFill>
                  <a:srgbClr val="004B30"/>
                </a:solidFill>
                <a:latin typeface="Arial" panose="020B0604020202020204" pitchFamily="34" charset="0"/>
              </a:rPr>
              <a:t>Tisková konference</a:t>
            </a:r>
          </a:p>
          <a:p>
            <a:pPr eaLnBrk="1" hangingPunct="1">
              <a:spcBef>
                <a:spcPct val="0"/>
              </a:spcBef>
              <a:buFontTx/>
              <a:buNone/>
            </a:pPr>
            <a:r>
              <a:rPr lang="cs-CZ" altLang="cs-CZ" sz="3700" b="1" dirty="0">
                <a:solidFill>
                  <a:srgbClr val="004B30"/>
                </a:solidFill>
                <a:latin typeface="Arial" panose="020B0604020202020204" pitchFamily="34" charset="0"/>
              </a:rPr>
              <a:t>Zemědělského svazu ČR</a:t>
            </a:r>
          </a:p>
        </p:txBody>
      </p:sp>
      <p:sp>
        <p:nvSpPr>
          <p:cNvPr id="3079" name="TextovéPole 9">
            <a:extLst>
              <a:ext uri="{FF2B5EF4-FFF2-40B4-BE49-F238E27FC236}">
                <a16:creationId xmlns:a16="http://schemas.microsoft.com/office/drawing/2014/main" id="{8535BCCF-5859-F2E4-AFA1-E08C6A4D8EFD}"/>
              </a:ext>
            </a:extLst>
          </p:cNvPr>
          <p:cNvSpPr txBox="1">
            <a:spLocks noChangeArrowheads="1"/>
          </p:cNvSpPr>
          <p:nvPr/>
        </p:nvSpPr>
        <p:spPr bwMode="auto">
          <a:xfrm>
            <a:off x="525463" y="6567488"/>
            <a:ext cx="3775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b="1" dirty="0">
                <a:solidFill>
                  <a:srgbClr val="004B30"/>
                </a:solidFill>
                <a:latin typeface="Arial" panose="020B0604020202020204" pitchFamily="34" charset="0"/>
              </a:rPr>
              <a:t>Jaroslav Vaňous, místopředseda</a:t>
            </a:r>
          </a:p>
          <a:p>
            <a:pPr eaLnBrk="1" hangingPunct="1">
              <a:spcBef>
                <a:spcPct val="0"/>
              </a:spcBef>
              <a:buFontTx/>
              <a:buNone/>
            </a:pPr>
            <a:r>
              <a:rPr lang="cs-CZ" altLang="cs-CZ" sz="1800" b="1" dirty="0">
                <a:solidFill>
                  <a:srgbClr val="004B30"/>
                </a:solidFill>
                <a:latin typeface="Arial" panose="020B0604020202020204" pitchFamily="34" charset="0"/>
              </a:rPr>
              <a:t>5. 12. 2024</a:t>
            </a:r>
            <a:endParaRPr lang="cs-CZ" altLang="cs-CZ" sz="1800" dirty="0">
              <a:solidFill>
                <a:srgbClr val="004B3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CDF0A-6683-F7BB-D91C-AAEBC1E47A6D}"/>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813D290F-FD14-91DD-88A5-79C052E659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E7CC8A79-8D06-4897-99D6-BDC91968564B}"/>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Pohled chovatelů masného skotu     /2</a:t>
            </a:r>
          </a:p>
        </p:txBody>
      </p:sp>
      <p:sp>
        <p:nvSpPr>
          <p:cNvPr id="5124" name="TextovéPole 9">
            <a:extLst>
              <a:ext uri="{FF2B5EF4-FFF2-40B4-BE49-F238E27FC236}">
                <a16:creationId xmlns:a16="http://schemas.microsoft.com/office/drawing/2014/main" id="{949963EF-4518-E85B-1C77-4710C9A24225}"/>
              </a:ext>
            </a:extLst>
          </p:cNvPr>
          <p:cNvSpPr txBox="1">
            <a:spLocks noChangeArrowheads="1"/>
          </p:cNvSpPr>
          <p:nvPr/>
        </p:nvSpPr>
        <p:spPr bwMode="auto">
          <a:xfrm>
            <a:off x="525463" y="6897172"/>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92EB6AE4-FC56-284E-BEE8-04526022B72E}"/>
              </a:ext>
            </a:extLst>
          </p:cNvPr>
          <p:cNvSpPr txBox="1">
            <a:spLocks noChangeArrowheads="1"/>
          </p:cNvSpPr>
          <p:nvPr/>
        </p:nvSpPr>
        <p:spPr bwMode="auto">
          <a:xfrm>
            <a:off x="436365" y="2062179"/>
            <a:ext cx="9432925" cy="3436903"/>
          </a:xfrm>
          <a:prstGeom prst="rect">
            <a:avLst/>
          </a:prstGeom>
          <a:noFill/>
          <a:ln>
            <a:noFill/>
          </a:ln>
        </p:spPr>
        <p:txBody>
          <a:bodyPr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342900" indent="-342900">
              <a:lnSpc>
                <a:spcPct val="150000"/>
              </a:lnSpc>
              <a:buFont typeface="Wingdings" panose="05000000000000000000" pitchFamily="2" charset="2"/>
              <a:buChar char="§"/>
              <a:defRPr/>
            </a:pPr>
            <a:r>
              <a:rPr lang="cs-CZ" sz="2400" b="1" dirty="0">
                <a:solidFill>
                  <a:srgbClr val="004B30"/>
                </a:solidFill>
                <a:latin typeface="Aptos" panose="020B0004020202020204" pitchFamily="34" charset="0"/>
                <a:cs typeface="Arial"/>
              </a:rPr>
              <a:t>Provádění odborných úkonů</a:t>
            </a:r>
            <a:r>
              <a:rPr lang="cs-CZ" sz="2400" dirty="0">
                <a:solidFill>
                  <a:srgbClr val="004B30"/>
                </a:solidFill>
                <a:latin typeface="Aptos" panose="020B0004020202020204" pitchFamily="34" charset="0"/>
                <a:cs typeface="Arial"/>
              </a:rPr>
              <a:t> – nemožnost dělat některé drobnější úkony bez odborného vzdělání (např. </a:t>
            </a:r>
            <a:r>
              <a:rPr lang="cs-CZ" sz="2400" dirty="0" err="1">
                <a:solidFill>
                  <a:srgbClr val="004B30"/>
                </a:solidFill>
                <a:latin typeface="Aptos" panose="020B0004020202020204" pitchFamily="34" charset="0"/>
                <a:cs typeface="Arial"/>
              </a:rPr>
              <a:t>odrohování</a:t>
            </a:r>
            <a:r>
              <a:rPr lang="cs-CZ" sz="2400" dirty="0">
                <a:solidFill>
                  <a:srgbClr val="004B30"/>
                </a:solidFill>
                <a:latin typeface="Aptos" panose="020B0004020202020204" pitchFamily="34" charset="0"/>
                <a:cs typeface="Arial"/>
              </a:rPr>
              <a:t>, úpravy paznehtů), nutnost absolvování kurzů</a:t>
            </a:r>
          </a:p>
          <a:p>
            <a:pPr marL="342900" indent="-342900">
              <a:lnSpc>
                <a:spcPct val="150000"/>
              </a:lnSpc>
              <a:buFont typeface="Wingdings" panose="05000000000000000000" pitchFamily="2" charset="2"/>
              <a:buChar char="§"/>
              <a:defRPr/>
            </a:pPr>
            <a:r>
              <a:rPr lang="cs-CZ" sz="2400" b="1" dirty="0">
                <a:solidFill>
                  <a:srgbClr val="004B30"/>
                </a:solidFill>
                <a:latin typeface="Aptos" panose="020B0004020202020204" pitchFamily="34" charset="0"/>
                <a:cs typeface="Arial"/>
              </a:rPr>
              <a:t>Ústřední evidence </a:t>
            </a:r>
            <a:r>
              <a:rPr lang="cs-CZ" sz="2400" dirty="0">
                <a:solidFill>
                  <a:srgbClr val="004B30"/>
                </a:solidFill>
                <a:latin typeface="Aptos" panose="020B0004020202020204" pitchFamily="34" charset="0"/>
                <a:cs typeface="Arial"/>
              </a:rPr>
              <a:t>– povinnost hlášení pohybů zvířat (narození, přesuny mezi hospodářstvími, přesun na jatky) – vše do 7 dní, jinak je podnik bez dotací</a:t>
            </a:r>
          </a:p>
        </p:txBody>
      </p:sp>
    </p:spTree>
    <p:extLst>
      <p:ext uri="{BB962C8B-B14F-4D97-AF65-F5344CB8AC3E}">
        <p14:creationId xmlns:p14="http://schemas.microsoft.com/office/powerpoint/2010/main" val="372306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B56D-6606-7641-4CF2-F90B87C04EBA}"/>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1C0E91CA-59C1-2C9E-B22F-55A203C9CB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292A8E96-C923-C85C-CF71-BB5CE0ECB443}"/>
              </a:ext>
            </a:extLst>
          </p:cNvPr>
          <p:cNvSpPr txBox="1">
            <a:spLocks noChangeArrowheads="1"/>
          </p:cNvSpPr>
          <p:nvPr/>
        </p:nvSpPr>
        <p:spPr bwMode="auto">
          <a:xfrm>
            <a:off x="406237" y="29627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Pohled chovatelů masného skotu     /3</a:t>
            </a:r>
          </a:p>
        </p:txBody>
      </p:sp>
      <p:sp>
        <p:nvSpPr>
          <p:cNvPr id="2" name="TextovéPole 9">
            <a:extLst>
              <a:ext uri="{FF2B5EF4-FFF2-40B4-BE49-F238E27FC236}">
                <a16:creationId xmlns:a16="http://schemas.microsoft.com/office/drawing/2014/main" id="{4C6AEE09-59F7-A872-1E4D-78994AB7715A}"/>
              </a:ext>
            </a:extLst>
          </p:cNvPr>
          <p:cNvSpPr txBox="1">
            <a:spLocks noChangeArrowheads="1"/>
          </p:cNvSpPr>
          <p:nvPr/>
        </p:nvSpPr>
        <p:spPr bwMode="auto">
          <a:xfrm>
            <a:off x="406237" y="1613647"/>
            <a:ext cx="9909015" cy="5189113"/>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342900" indent="-342900">
              <a:buFont typeface="Wingdings" panose="05000000000000000000" pitchFamily="2" charset="2"/>
              <a:buChar char="§"/>
              <a:defRPr/>
            </a:pPr>
            <a:r>
              <a:rPr lang="cs-CZ" sz="2400" b="1" dirty="0">
                <a:solidFill>
                  <a:srgbClr val="004B30"/>
                </a:solidFill>
                <a:latin typeface="Aptos" panose="020B0004020202020204" pitchFamily="34" charset="0"/>
                <a:cs typeface="Arial"/>
              </a:rPr>
              <a:t>Povinnost zasílat hlášení o působnosti býka v přirozené plemenitbě </a:t>
            </a:r>
            <a:r>
              <a:rPr lang="cs-CZ" sz="2400" dirty="0">
                <a:solidFill>
                  <a:srgbClr val="004B30"/>
                </a:solidFill>
                <a:latin typeface="Aptos" panose="020B0004020202020204" pitchFamily="34" charset="0"/>
                <a:cs typeface="Arial"/>
              </a:rPr>
              <a:t>– zákaz černé plemenitby</a:t>
            </a:r>
          </a:p>
          <a:p>
            <a:pPr marL="342900" indent="-342900">
              <a:buFont typeface="Wingdings" panose="05000000000000000000" pitchFamily="2" charset="2"/>
              <a:buChar char="§"/>
              <a:defRPr/>
            </a:pPr>
            <a:r>
              <a:rPr lang="cs-CZ" sz="2400" b="1" dirty="0">
                <a:solidFill>
                  <a:srgbClr val="004B30"/>
                </a:solidFill>
                <a:latin typeface="Aptos" panose="020B0004020202020204" pitchFamily="34" charset="0"/>
                <a:cs typeface="Arial"/>
              </a:rPr>
              <a:t>Evidence krmiv a hnojiv </a:t>
            </a:r>
            <a:r>
              <a:rPr lang="cs-CZ" sz="2400" dirty="0">
                <a:solidFill>
                  <a:srgbClr val="004B30"/>
                </a:solidFill>
                <a:latin typeface="Aptos" panose="020B0004020202020204" pitchFamily="34" charset="0"/>
                <a:cs typeface="Arial"/>
              </a:rPr>
              <a:t>– rozbory krmiv a evidence složení krmné dávky</a:t>
            </a:r>
          </a:p>
          <a:p>
            <a:pPr marL="342900" indent="-342900">
              <a:buFont typeface="Wingdings" panose="05000000000000000000" pitchFamily="2" charset="2"/>
              <a:buChar char="§"/>
              <a:defRPr/>
            </a:pPr>
            <a:r>
              <a:rPr lang="cs-CZ" sz="2400" b="1" dirty="0">
                <a:solidFill>
                  <a:srgbClr val="004B30"/>
                </a:solidFill>
                <a:latin typeface="Aptos" panose="020B0004020202020204" pitchFamily="34" charset="0"/>
                <a:cs typeface="Arial"/>
              </a:rPr>
              <a:t>Úroveň zatížení </a:t>
            </a:r>
            <a:r>
              <a:rPr lang="cs-CZ" sz="2400" dirty="0">
                <a:solidFill>
                  <a:srgbClr val="004B30"/>
                </a:solidFill>
                <a:latin typeface="Aptos" panose="020B0004020202020204" pitchFamily="34" charset="0"/>
                <a:cs typeface="Arial"/>
              </a:rPr>
              <a:t>– v rámci AEKO a jiných dotačních titulů sledovat úroveň zatížení a nemožnost dostat se nad tuto hranici (ochrana podzemích vod)</a:t>
            </a:r>
          </a:p>
          <a:p>
            <a:pPr marL="342900" indent="-342900">
              <a:buFont typeface="Wingdings" panose="05000000000000000000" pitchFamily="2" charset="2"/>
              <a:buChar char="§"/>
              <a:defRPr/>
            </a:pPr>
            <a:r>
              <a:rPr lang="cs-CZ" sz="2400" b="1" dirty="0">
                <a:solidFill>
                  <a:srgbClr val="004B30"/>
                </a:solidFill>
                <a:latin typeface="Aptos" panose="020B0004020202020204" pitchFamily="34" charset="0"/>
                <a:cs typeface="Arial"/>
              </a:rPr>
              <a:t>Evidence bilance organické hmoty, bilance dusíkatých látek na rizikových pozemcích, bilance živin </a:t>
            </a:r>
            <a:r>
              <a:rPr lang="cs-CZ" sz="2400" dirty="0">
                <a:solidFill>
                  <a:srgbClr val="004B30"/>
                </a:solidFill>
                <a:latin typeface="Aptos" panose="020B0004020202020204" pitchFamily="34" charset="0"/>
                <a:cs typeface="Arial"/>
              </a:rPr>
              <a:t>(kolik zvířat bylo kdy na </a:t>
            </a:r>
            <a:r>
              <a:rPr lang="cs-CZ" sz="2400" dirty="0" err="1">
                <a:solidFill>
                  <a:srgbClr val="004B30"/>
                </a:solidFill>
                <a:latin typeface="Aptos" panose="020B0004020202020204" pitchFamily="34" charset="0"/>
                <a:cs typeface="Arial"/>
              </a:rPr>
              <a:t>na</a:t>
            </a:r>
            <a:r>
              <a:rPr lang="cs-CZ" sz="2400" dirty="0">
                <a:solidFill>
                  <a:srgbClr val="004B30"/>
                </a:solidFill>
                <a:latin typeface="Aptos" panose="020B0004020202020204" pitchFamily="34" charset="0"/>
                <a:cs typeface="Arial"/>
              </a:rPr>
              <a:t> jaké pastvině)</a:t>
            </a:r>
          </a:p>
          <a:p>
            <a:pPr marL="342900" indent="-342900">
              <a:buFont typeface="Wingdings" panose="05000000000000000000" pitchFamily="2" charset="2"/>
              <a:buChar char="§"/>
              <a:defRPr/>
            </a:pPr>
            <a:r>
              <a:rPr lang="cs-CZ" sz="2400" b="1" dirty="0">
                <a:solidFill>
                  <a:srgbClr val="004B30"/>
                </a:solidFill>
                <a:latin typeface="Aptos" panose="020B0004020202020204" pitchFamily="34" charset="0"/>
                <a:cs typeface="Arial"/>
              </a:rPr>
              <a:t>Odběr podzemních a povrchových vod na pozemcích </a:t>
            </a:r>
            <a:r>
              <a:rPr lang="cs-CZ" sz="2400" dirty="0">
                <a:solidFill>
                  <a:srgbClr val="004B30"/>
                </a:solidFill>
                <a:latin typeface="Aptos" panose="020B0004020202020204" pitchFamily="34" charset="0"/>
                <a:cs typeface="Arial"/>
              </a:rPr>
              <a:t>– nutno nahlásit příslušnému úřadu a platit za odběr, zákaz napájení z přírodních zdrojů (potoky, říčky atd.)</a:t>
            </a:r>
            <a:endParaRPr lang="cs-CZ" sz="1800" dirty="0">
              <a:solidFill>
                <a:srgbClr val="004B30"/>
              </a:solidFill>
              <a:latin typeface="Arial" panose="020B0604020202020204" pitchFamily="34" charset="0"/>
            </a:endParaRPr>
          </a:p>
        </p:txBody>
      </p:sp>
    </p:spTree>
    <p:extLst>
      <p:ext uri="{BB962C8B-B14F-4D97-AF65-F5344CB8AC3E}">
        <p14:creationId xmlns:p14="http://schemas.microsoft.com/office/powerpoint/2010/main" val="22396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DC6EE-D564-5C85-8342-D2174259874E}"/>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E88A2A84-723D-6B0D-E802-0461282AF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D3DA2ED3-C393-F2BB-D009-F6E9BD156CF9}"/>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Dopady na životní prostředí</a:t>
            </a:r>
          </a:p>
        </p:txBody>
      </p:sp>
      <p:sp>
        <p:nvSpPr>
          <p:cNvPr id="2" name="TextovéPole 9">
            <a:extLst>
              <a:ext uri="{FF2B5EF4-FFF2-40B4-BE49-F238E27FC236}">
                <a16:creationId xmlns:a16="http://schemas.microsoft.com/office/drawing/2014/main" id="{30758742-6A4E-5625-C316-C1827513ABA6}"/>
              </a:ext>
            </a:extLst>
          </p:cNvPr>
          <p:cNvSpPr txBox="1">
            <a:spLocks noChangeArrowheads="1"/>
          </p:cNvSpPr>
          <p:nvPr/>
        </p:nvSpPr>
        <p:spPr bwMode="auto">
          <a:xfrm>
            <a:off x="469900" y="1557337"/>
            <a:ext cx="9917360" cy="5507662"/>
          </a:xfrm>
          <a:prstGeom prst="rect">
            <a:avLst/>
          </a:prstGeom>
          <a:noFill/>
          <a:ln>
            <a:noFill/>
          </a:ln>
        </p:spPr>
        <p:txBody>
          <a:bodyPr wrap="squar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nSpc>
                <a:spcPct val="115000"/>
              </a:lnSpc>
              <a:buNone/>
              <a:defRPr/>
            </a:pPr>
            <a:r>
              <a:rPr lang="cs-CZ" altLang="cs-CZ" sz="2800" b="1" dirty="0">
                <a:solidFill>
                  <a:srgbClr val="004B30"/>
                </a:solidFill>
                <a:latin typeface="Aptos" panose="020B0004020202020204" pitchFamily="34" charset="0"/>
              </a:rPr>
              <a:t>Zhoršení environmentálních problémů</a:t>
            </a:r>
          </a:p>
          <a:p>
            <a:pPr marL="457200" indent="-457200">
              <a:lnSpc>
                <a:spcPct val="115000"/>
              </a:lnSpc>
              <a:buFont typeface="Wingdings" panose="05000000000000000000" pitchFamily="2" charset="2"/>
              <a:buChar char="§"/>
              <a:defRPr/>
            </a:pPr>
            <a:r>
              <a:rPr lang="cs-CZ" sz="2800" dirty="0">
                <a:solidFill>
                  <a:srgbClr val="004B30"/>
                </a:solidFill>
                <a:latin typeface="Aptos" panose="020B0004020202020204" pitchFamily="34" charset="0"/>
              </a:rPr>
              <a:t>Odlesňování </a:t>
            </a:r>
          </a:p>
          <a:p>
            <a:pPr marL="457200" indent="-457200">
              <a:lnSpc>
                <a:spcPct val="115000"/>
              </a:lnSpc>
              <a:buFont typeface="Wingdings" panose="05000000000000000000" pitchFamily="2" charset="2"/>
              <a:buChar char="§"/>
              <a:defRPr/>
            </a:pPr>
            <a:r>
              <a:rPr lang="cs-CZ" sz="2800" dirty="0">
                <a:solidFill>
                  <a:srgbClr val="004B30"/>
                </a:solidFill>
                <a:latin typeface="Aptos" panose="020B0004020202020204" pitchFamily="34" charset="0"/>
              </a:rPr>
              <a:t>Ztráta biodiverzity v zemích </a:t>
            </a:r>
            <a:r>
              <a:rPr lang="cs-CZ" sz="2800" dirty="0" err="1">
                <a:solidFill>
                  <a:srgbClr val="004B30"/>
                </a:solidFill>
                <a:latin typeface="Aptos" panose="020B0004020202020204" pitchFamily="34" charset="0"/>
              </a:rPr>
              <a:t>Mercosuru</a:t>
            </a:r>
            <a:endParaRPr lang="cs-CZ" sz="2800" dirty="0">
              <a:solidFill>
                <a:srgbClr val="004B30"/>
              </a:solidFill>
              <a:latin typeface="Aptos" panose="020B0004020202020204" pitchFamily="34" charset="0"/>
            </a:endParaRPr>
          </a:p>
          <a:p>
            <a:pPr marL="457200" indent="-457200">
              <a:lnSpc>
                <a:spcPct val="115000"/>
              </a:lnSpc>
              <a:buFont typeface="Wingdings" panose="05000000000000000000" pitchFamily="2" charset="2"/>
              <a:buChar char="§"/>
              <a:defRPr/>
            </a:pPr>
            <a:r>
              <a:rPr lang="cs-CZ" sz="2800" dirty="0">
                <a:solidFill>
                  <a:srgbClr val="004B30"/>
                </a:solidFill>
                <a:latin typeface="Aptos" panose="020B0004020202020204" pitchFamily="34" charset="0"/>
              </a:rPr>
              <a:t>To je v rozporu s ambicemi Zelené dohody pro Evropu a cíli Pařížské dohody</a:t>
            </a:r>
          </a:p>
          <a:p>
            <a:pPr>
              <a:lnSpc>
                <a:spcPct val="115000"/>
              </a:lnSpc>
              <a:buNone/>
              <a:defRPr/>
            </a:pPr>
            <a:r>
              <a:rPr lang="cs-CZ" sz="2800" b="1" dirty="0">
                <a:solidFill>
                  <a:srgbClr val="004B30"/>
                </a:solidFill>
                <a:latin typeface="Aptos" panose="020B0004020202020204" pitchFamily="34" charset="0"/>
              </a:rPr>
              <a:t>Uhlíková stopa z dovozů potravin</a:t>
            </a:r>
          </a:p>
          <a:p>
            <a:pPr marL="457200" indent="-457200">
              <a:lnSpc>
                <a:spcPct val="114999"/>
              </a:lnSpc>
              <a:buFont typeface="Wingdings" panose="05000000000000000000" pitchFamily="2" charset="2"/>
              <a:buChar char="§"/>
              <a:defRPr/>
            </a:pPr>
            <a:r>
              <a:rPr lang="cs-CZ" sz="2800" dirty="0">
                <a:solidFill>
                  <a:srgbClr val="004B30"/>
                </a:solidFill>
                <a:latin typeface="Aptos" panose="020B0004020202020204" pitchFamily="34" charset="0"/>
              </a:rPr>
              <a:t>Vyšší objemy dovozů zvyšují i objemy emisí CO2 v násobcích (proti emisím u dopravy lokálních potravin)</a:t>
            </a:r>
          </a:p>
          <a:p>
            <a:pPr>
              <a:lnSpc>
                <a:spcPct val="114999"/>
              </a:lnSpc>
              <a:buNone/>
              <a:defRPr/>
            </a:pPr>
            <a:endParaRPr lang="cs-CZ" sz="1000" dirty="0">
              <a:solidFill>
                <a:srgbClr val="004B30"/>
              </a:solidFill>
              <a:latin typeface="Aptos" panose="020B0004020202020204" pitchFamily="34" charset="0"/>
            </a:endParaRPr>
          </a:p>
          <a:p>
            <a:pPr algn="ctr">
              <a:buNone/>
              <a:defRPr/>
            </a:pPr>
            <a:r>
              <a:rPr lang="cs-CZ" sz="2400" b="1" dirty="0">
                <a:solidFill>
                  <a:srgbClr val="004B30"/>
                </a:solidFill>
                <a:latin typeface="Aptos" panose="020B0004020202020204" pitchFamily="34" charset="0"/>
              </a:rPr>
              <a:t>Obojí je v přímém rozporu s principy Zelené dohody, cíli Pařížské dohody a celkovým přístupem EU v oblasti </a:t>
            </a:r>
            <a:r>
              <a:rPr lang="cs-CZ" sz="2400" b="1">
                <a:solidFill>
                  <a:srgbClr val="004B30"/>
                </a:solidFill>
                <a:latin typeface="Aptos" panose="020B0004020202020204" pitchFamily="34" charset="0"/>
              </a:rPr>
              <a:t>životního prostředí.</a:t>
            </a:r>
            <a:endParaRPr lang="cs-CZ" sz="2400" b="1" dirty="0">
              <a:solidFill>
                <a:srgbClr val="004B30"/>
              </a:solidFill>
              <a:latin typeface="Aptos" panose="020B0004020202020204" pitchFamily="34" charset="0"/>
            </a:endParaRPr>
          </a:p>
        </p:txBody>
      </p:sp>
    </p:spTree>
    <p:extLst>
      <p:ext uri="{BB962C8B-B14F-4D97-AF65-F5344CB8AC3E}">
        <p14:creationId xmlns:p14="http://schemas.microsoft.com/office/powerpoint/2010/main" val="303396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B9F6-1481-6B65-A283-7702D59149C1}"/>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17AF2385-7600-4714-35C3-C18861D90F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8F307F55-A695-F462-BB90-8CA35E119298}"/>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Odmítněte ratifikaci dohody EU-</a:t>
            </a:r>
            <a:r>
              <a:rPr lang="cs-CZ" altLang="cs-CZ" sz="3300" b="1" dirty="0" err="1">
                <a:solidFill>
                  <a:srgbClr val="004B30"/>
                </a:solidFill>
                <a:latin typeface="Arial" panose="020B0604020202020204" pitchFamily="34" charset="0"/>
              </a:rPr>
              <a:t>Mercosur</a:t>
            </a:r>
            <a:r>
              <a:rPr lang="cs-CZ" altLang="cs-CZ" sz="3300" b="1" dirty="0">
                <a:solidFill>
                  <a:srgbClr val="004B30"/>
                </a:solidFill>
                <a:latin typeface="Arial" panose="020B0604020202020204" pitchFamily="34" charset="0"/>
              </a:rPr>
              <a:t>!</a:t>
            </a:r>
          </a:p>
        </p:txBody>
      </p:sp>
      <p:sp>
        <p:nvSpPr>
          <p:cNvPr id="5124" name="TextovéPole 9">
            <a:extLst>
              <a:ext uri="{FF2B5EF4-FFF2-40B4-BE49-F238E27FC236}">
                <a16:creationId xmlns:a16="http://schemas.microsoft.com/office/drawing/2014/main" id="{486D4B31-DCD3-A1C7-2E8A-3997AE809A30}"/>
              </a:ext>
            </a:extLst>
          </p:cNvPr>
          <p:cNvSpPr txBox="1">
            <a:spLocks noChangeArrowheads="1"/>
          </p:cNvSpPr>
          <p:nvPr/>
        </p:nvSpPr>
        <p:spPr bwMode="auto">
          <a:xfrm>
            <a:off x="525463" y="6806420"/>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900459EF-0896-D0D6-2C00-A9270AD514EF}"/>
              </a:ext>
            </a:extLst>
          </p:cNvPr>
          <p:cNvSpPr txBox="1">
            <a:spLocks noChangeArrowheads="1"/>
          </p:cNvSpPr>
          <p:nvPr/>
        </p:nvSpPr>
        <p:spPr bwMode="auto">
          <a:xfrm>
            <a:off x="525463" y="1609725"/>
            <a:ext cx="9789789" cy="4666470"/>
          </a:xfrm>
          <a:prstGeom prst="rect">
            <a:avLst/>
          </a:prstGeom>
          <a:noFill/>
          <a:ln>
            <a:noFill/>
          </a:ln>
        </p:spPr>
        <p:txBody>
          <a:bodyPr wrap="squar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nSpc>
                <a:spcPct val="115000"/>
              </a:lnSpc>
              <a:buNone/>
              <a:defRPr/>
            </a:pPr>
            <a:r>
              <a:rPr lang="cs-CZ" sz="2000" b="1" dirty="0">
                <a:solidFill>
                  <a:srgbClr val="004B30"/>
                </a:solidFill>
                <a:latin typeface="Aptos" panose="020B0004020202020204" pitchFamily="34" charset="0"/>
              </a:rPr>
              <a:t>Zemědělský svaz ČR vyzývá české politiky, aby v ratifikačním procesu tuto dohodu odmítli a hájili zájmy českého zemědělství a potravinové soběstačnosti</a:t>
            </a:r>
          </a:p>
          <a:p>
            <a:pPr>
              <a:lnSpc>
                <a:spcPct val="115000"/>
              </a:lnSpc>
              <a:buNone/>
              <a:defRPr/>
            </a:pPr>
            <a:endParaRPr lang="cs-CZ" sz="2000" b="1" dirty="0">
              <a:solidFill>
                <a:srgbClr val="004B30"/>
              </a:solidFill>
              <a:latin typeface="Aptos" panose="020B0004020202020204" pitchFamily="34" charset="0"/>
            </a:endParaRPr>
          </a:p>
          <a:p>
            <a:pPr marL="446088" lvl="1" indent="11113">
              <a:lnSpc>
                <a:spcPct val="115000"/>
              </a:lnSpc>
              <a:buNone/>
              <a:defRPr/>
            </a:pPr>
            <a:r>
              <a:rPr lang="cs-CZ" sz="2400" b="1" i="1" dirty="0">
                <a:solidFill>
                  <a:srgbClr val="004B30"/>
                </a:solidFill>
                <a:latin typeface="Aptos" panose="020B0004020202020204" pitchFamily="34" charset="0"/>
              </a:rPr>
              <a:t>„Apelujeme na českou vládu, aby trvala na zajištění rovných podmínek pro evropské a zahraniční producenty a podpořila implementaci tzv. zrcadlových opatření, která zajistí, že dovoz zboží do EU bude odpovídat stejným standardům, jaké musí dodržovat evropští farmáři. Evropští zemědělci nemohou být obětováni ve prospěch jiných ekonomických sektorů. Dohoda </a:t>
            </a:r>
            <a:r>
              <a:rPr lang="cs-CZ" sz="2400" b="1" i="1" dirty="0" err="1">
                <a:solidFill>
                  <a:srgbClr val="004B30"/>
                </a:solidFill>
                <a:latin typeface="Aptos" panose="020B0004020202020204" pitchFamily="34" charset="0"/>
              </a:rPr>
              <a:t>Mercosur</a:t>
            </a:r>
            <a:r>
              <a:rPr lang="cs-CZ" sz="2400" b="1" i="1" dirty="0">
                <a:solidFill>
                  <a:srgbClr val="004B30"/>
                </a:solidFill>
                <a:latin typeface="Aptos" panose="020B0004020202020204" pitchFamily="34" charset="0"/>
              </a:rPr>
              <a:t> nesmí prohloubit současnou krizi a podkopat budoucnost zemědělství v Evropě.“</a:t>
            </a:r>
          </a:p>
        </p:txBody>
      </p:sp>
    </p:spTree>
    <p:extLst>
      <p:ext uri="{BB962C8B-B14F-4D97-AF65-F5344CB8AC3E}">
        <p14:creationId xmlns:p14="http://schemas.microsoft.com/office/powerpoint/2010/main" val="171123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ázek 5" descr="obrazek.png">
            <a:extLst>
              <a:ext uri="{FF2B5EF4-FFF2-40B4-BE49-F238E27FC236}">
                <a16:creationId xmlns:a16="http://schemas.microsoft.com/office/drawing/2014/main" id="{79477A7F-E32D-A023-A21D-4D664B66DD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6950" y="993775"/>
            <a:ext cx="334645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Obrázek 4">
            <a:extLst>
              <a:ext uri="{FF2B5EF4-FFF2-40B4-BE49-F238E27FC236}">
                <a16:creationId xmlns:a16="http://schemas.microsoft.com/office/drawing/2014/main" id="{BC4AEAD0-F70B-BC53-8983-3649361142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ovéPole 8">
            <a:extLst>
              <a:ext uri="{FF2B5EF4-FFF2-40B4-BE49-F238E27FC236}">
                <a16:creationId xmlns:a16="http://schemas.microsoft.com/office/drawing/2014/main" id="{C730AC9B-60CC-97BC-D3A7-06202F9DDE78}"/>
              </a:ext>
            </a:extLst>
          </p:cNvPr>
          <p:cNvSpPr txBox="1">
            <a:spLocks noChangeArrowheads="1"/>
          </p:cNvSpPr>
          <p:nvPr/>
        </p:nvSpPr>
        <p:spPr bwMode="auto">
          <a:xfrm>
            <a:off x="488950" y="3833813"/>
            <a:ext cx="5176417"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700" dirty="0">
                <a:solidFill>
                  <a:srgbClr val="004B30"/>
                </a:solidFill>
                <a:latin typeface="Arial" panose="020B0604020202020204" pitchFamily="34" charset="0"/>
              </a:rPr>
              <a:t>Děkujeme za pozornost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579B2-28A1-5D06-6D9D-6A6653F62077}"/>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5C2E6009-361C-1087-9535-23F6D59AE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A3CFA0A8-5F0C-6876-9B95-7C6D2FFDD99A}"/>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ZS ČR: Odmítněte dohodu EU - </a:t>
            </a:r>
            <a:r>
              <a:rPr lang="cs-CZ" altLang="cs-CZ" sz="3300" b="1" dirty="0" err="1">
                <a:solidFill>
                  <a:srgbClr val="004B30"/>
                </a:solidFill>
                <a:latin typeface="Arial" panose="020B0604020202020204" pitchFamily="34" charset="0"/>
              </a:rPr>
              <a:t>Mercosur</a:t>
            </a:r>
            <a:r>
              <a:rPr lang="cs-CZ" altLang="cs-CZ" sz="3300" b="1" dirty="0">
                <a:solidFill>
                  <a:srgbClr val="004B30"/>
                </a:solidFill>
                <a:latin typeface="Arial" panose="020B0604020202020204" pitchFamily="34" charset="0"/>
              </a:rPr>
              <a:t> </a:t>
            </a:r>
          </a:p>
        </p:txBody>
      </p:sp>
      <p:sp>
        <p:nvSpPr>
          <p:cNvPr id="2" name="TextovéPole 9">
            <a:extLst>
              <a:ext uri="{FF2B5EF4-FFF2-40B4-BE49-F238E27FC236}">
                <a16:creationId xmlns:a16="http://schemas.microsoft.com/office/drawing/2014/main" id="{77F70B35-62B8-42E0-D23A-7ABA011EF725}"/>
              </a:ext>
            </a:extLst>
          </p:cNvPr>
          <p:cNvSpPr txBox="1">
            <a:spLocks noChangeArrowheads="1"/>
          </p:cNvSpPr>
          <p:nvPr/>
        </p:nvSpPr>
        <p:spPr bwMode="auto">
          <a:xfrm>
            <a:off x="511355" y="1676071"/>
            <a:ext cx="9432925" cy="5262979"/>
          </a:xfrm>
          <a:prstGeom prst="rect">
            <a:avLst/>
          </a:prstGeom>
          <a:noFill/>
          <a:ln>
            <a:noFill/>
          </a:ln>
        </p:spPr>
        <p:txBody>
          <a:bodyPr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Co se děje?</a:t>
            </a:r>
          </a:p>
          <a:p>
            <a:pPr marL="342900" indent="-342900" eaLnBrk="1" hangingPunct="1">
              <a:spcBef>
                <a:spcPct val="0"/>
              </a:spcBef>
              <a:buFont typeface="Wingdings" panose="05000000000000000000" pitchFamily="2" charset="2"/>
              <a:buChar char="§"/>
              <a:defRPr/>
            </a:pPr>
            <a:endParaRPr 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Proč je dohoda problém?</a:t>
            </a:r>
          </a:p>
          <a:p>
            <a:pPr marL="342900" indent="-342900" eaLnBrk="1" hangingPunct="1">
              <a:spcBef>
                <a:spcPct val="0"/>
              </a:spcBef>
              <a:buFont typeface="Wingdings" panose="05000000000000000000" pitchFamily="2" charset="2"/>
              <a:buChar char="§"/>
              <a:defRPr/>
            </a:pPr>
            <a:endParaRPr 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Dopady na spotřebitele</a:t>
            </a:r>
          </a:p>
          <a:p>
            <a:pPr marL="342900" indent="-342900" eaLnBrk="1" hangingPunct="1">
              <a:spcBef>
                <a:spcPct val="0"/>
              </a:spcBef>
              <a:buFont typeface="Wingdings" panose="05000000000000000000" pitchFamily="2" charset="2"/>
              <a:buChar char="§"/>
              <a:defRPr/>
            </a:pPr>
            <a:endParaRPr 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Dopady na zemědělství </a:t>
            </a:r>
            <a:r>
              <a:rPr lang="cs-CZ" altLang="cs-CZ" sz="2400" b="1" dirty="0">
                <a:solidFill>
                  <a:srgbClr val="004B30"/>
                </a:solidFill>
                <a:latin typeface="Arial" panose="020B0604020202020204" pitchFamily="34" charset="0"/>
              </a:rPr>
              <a:t>/ ekonomiku</a:t>
            </a:r>
            <a:endParaRPr lang="cs-CZ" sz="24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endParaRPr lang="cs-CZ" alt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altLang="cs-CZ" sz="2400" b="1" dirty="0">
                <a:solidFill>
                  <a:srgbClr val="004B30"/>
                </a:solidFill>
                <a:latin typeface="Arial" panose="020B0604020202020204" pitchFamily="34" charset="0"/>
              </a:rPr>
              <a:t>Pohled chovatelů masného skotu</a:t>
            </a:r>
          </a:p>
          <a:p>
            <a:pPr marL="342900" indent="-342900" eaLnBrk="1" hangingPunct="1">
              <a:spcBef>
                <a:spcPct val="0"/>
              </a:spcBef>
              <a:buFont typeface="Wingdings" panose="05000000000000000000" pitchFamily="2" charset="2"/>
              <a:buChar char="§"/>
              <a:defRPr/>
            </a:pPr>
            <a:endParaRPr 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Dopady na životní prostředí</a:t>
            </a:r>
          </a:p>
          <a:p>
            <a:pPr marL="342900" indent="-342900" eaLnBrk="1" hangingPunct="1">
              <a:spcBef>
                <a:spcPct val="0"/>
              </a:spcBef>
              <a:buFont typeface="Wingdings" panose="05000000000000000000" pitchFamily="2" charset="2"/>
              <a:buChar char="§"/>
              <a:defRPr/>
            </a:pPr>
            <a:endParaRPr lang="cs-CZ" sz="20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Stanovisko Zemědělského svazu ČR</a:t>
            </a:r>
          </a:p>
          <a:p>
            <a:pPr marL="342900" indent="-342900" eaLnBrk="1" hangingPunct="1">
              <a:spcBef>
                <a:spcPct val="0"/>
              </a:spcBef>
              <a:buFont typeface="Wingdings" panose="05000000000000000000" pitchFamily="2" charset="2"/>
              <a:buChar char="§"/>
              <a:defRPr/>
            </a:pPr>
            <a:endParaRPr lang="cs-CZ" sz="1600" b="1"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Shrnutí</a:t>
            </a:r>
          </a:p>
          <a:p>
            <a:pPr marL="342900" indent="-342900" eaLnBrk="1" hangingPunct="1">
              <a:spcBef>
                <a:spcPct val="0"/>
              </a:spcBef>
              <a:buFont typeface="Wingdings" panose="05000000000000000000" pitchFamily="2" charset="2"/>
              <a:buChar char="§"/>
              <a:defRPr/>
            </a:pPr>
            <a:endParaRPr lang="cs-CZ" sz="2400" b="1" dirty="0">
              <a:solidFill>
                <a:srgbClr val="004B30"/>
              </a:solidFill>
              <a:latin typeface="Arial" panose="020B0604020202020204" pitchFamily="34" charset="0"/>
              <a:cs typeface="Arial"/>
            </a:endParaRPr>
          </a:p>
        </p:txBody>
      </p:sp>
    </p:spTree>
    <p:extLst>
      <p:ext uri="{BB962C8B-B14F-4D97-AF65-F5344CB8AC3E}">
        <p14:creationId xmlns:p14="http://schemas.microsoft.com/office/powerpoint/2010/main" val="399332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53C5-9052-7523-83EC-51D46DCB1FF1}"/>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3FF7C103-48B3-07D3-3E3A-8E86D9C40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EA822EDE-0BAD-F80E-959D-6A016A189049}"/>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Co se děje?</a:t>
            </a:r>
          </a:p>
        </p:txBody>
      </p:sp>
      <p:sp>
        <p:nvSpPr>
          <p:cNvPr id="5124" name="TextovéPole 9">
            <a:extLst>
              <a:ext uri="{FF2B5EF4-FFF2-40B4-BE49-F238E27FC236}">
                <a16:creationId xmlns:a16="http://schemas.microsoft.com/office/drawing/2014/main" id="{5A041708-D702-BB1E-6CB3-070EACE5407E}"/>
              </a:ext>
            </a:extLst>
          </p:cNvPr>
          <p:cNvSpPr txBox="1">
            <a:spLocks noChangeArrowheads="1"/>
          </p:cNvSpPr>
          <p:nvPr/>
        </p:nvSpPr>
        <p:spPr bwMode="auto">
          <a:xfrm>
            <a:off x="534728" y="6897172"/>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05ADDCDC-37B2-01C4-45E9-BC7543601E6B}"/>
              </a:ext>
            </a:extLst>
          </p:cNvPr>
          <p:cNvSpPr txBox="1">
            <a:spLocks noChangeArrowheads="1"/>
          </p:cNvSpPr>
          <p:nvPr/>
        </p:nvSpPr>
        <p:spPr bwMode="auto">
          <a:xfrm>
            <a:off x="534728" y="1557337"/>
            <a:ext cx="8988436" cy="4893647"/>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285750" indent="-285750">
              <a:defRPr/>
            </a:pPr>
            <a:r>
              <a:rPr lang="cs-CZ" sz="2400" b="1" dirty="0">
                <a:solidFill>
                  <a:srgbClr val="004B30"/>
                </a:solidFill>
                <a:latin typeface="Arial"/>
                <a:cs typeface="Arial"/>
              </a:rPr>
              <a:t>Dvacet let vyjednávání </a:t>
            </a:r>
            <a:r>
              <a:rPr lang="cs-CZ" sz="2400" dirty="0">
                <a:solidFill>
                  <a:srgbClr val="004B30"/>
                </a:solidFill>
                <a:latin typeface="Arial"/>
                <a:cs typeface="Arial"/>
              </a:rPr>
              <a:t>o dohodě o volném obchodu mezi EU a jihoamerickými zeměmi </a:t>
            </a:r>
            <a:r>
              <a:rPr lang="cs-CZ" sz="2400" dirty="0" err="1">
                <a:solidFill>
                  <a:srgbClr val="004B30"/>
                </a:solidFill>
                <a:latin typeface="Arial"/>
                <a:cs typeface="Arial"/>
              </a:rPr>
              <a:t>Mercosuru</a:t>
            </a:r>
            <a:endParaRPr lang="cs-CZ" sz="2400" dirty="0">
              <a:solidFill>
                <a:srgbClr val="004B30"/>
              </a:solidFill>
              <a:latin typeface="Arial"/>
              <a:cs typeface="Arial"/>
            </a:endParaRPr>
          </a:p>
          <a:p>
            <a:pPr marL="285750" indent="-285750">
              <a:defRPr/>
            </a:pPr>
            <a:r>
              <a:rPr lang="cs-CZ" sz="2400" b="1" dirty="0">
                <a:solidFill>
                  <a:srgbClr val="004B30"/>
                </a:solidFill>
                <a:latin typeface="Arial"/>
                <a:cs typeface="Arial"/>
              </a:rPr>
              <a:t>Dohoda se schyluje k podpisu 5.-6. prosince </a:t>
            </a:r>
            <a:r>
              <a:rPr lang="cs-CZ" sz="2400" dirty="0">
                <a:solidFill>
                  <a:srgbClr val="004B30"/>
                </a:solidFill>
                <a:latin typeface="Arial"/>
                <a:cs typeface="Arial"/>
              </a:rPr>
              <a:t>letošního roku na summitu Evropské komise a </a:t>
            </a:r>
            <a:r>
              <a:rPr lang="cs-CZ" sz="2400" dirty="0" err="1">
                <a:solidFill>
                  <a:srgbClr val="004B30"/>
                </a:solidFill>
                <a:latin typeface="Arial"/>
                <a:cs typeface="Arial"/>
              </a:rPr>
              <a:t>Mercosuru</a:t>
            </a:r>
            <a:r>
              <a:rPr lang="cs-CZ" sz="2400" dirty="0">
                <a:solidFill>
                  <a:srgbClr val="004B30"/>
                </a:solidFill>
                <a:latin typeface="Arial"/>
                <a:cs typeface="Arial"/>
              </a:rPr>
              <a:t> v Montevideu</a:t>
            </a:r>
          </a:p>
          <a:p>
            <a:pPr marL="285750" indent="-285750">
              <a:defRPr/>
            </a:pPr>
            <a:r>
              <a:rPr lang="cs-CZ" sz="2400" dirty="0">
                <a:solidFill>
                  <a:srgbClr val="004B30"/>
                </a:solidFill>
                <a:latin typeface="Arial" panose="020B0604020202020204" pitchFamily="34" charset="0"/>
              </a:rPr>
              <a:t>Podporu dohodě vyjadřují země, které mají zájem vyvážet auta a další průmyslové výrobky do jižní Ameriky</a:t>
            </a:r>
          </a:p>
          <a:p>
            <a:pPr marL="285750" indent="-285750">
              <a:defRPr/>
            </a:pPr>
            <a:r>
              <a:rPr lang="cs-CZ" sz="2400" dirty="0">
                <a:solidFill>
                  <a:srgbClr val="004B30"/>
                </a:solidFill>
                <a:latin typeface="Arial" panose="020B0604020202020204" pitchFamily="34" charset="0"/>
              </a:rPr>
              <a:t>Odmítavé stanovisko k dohodě projevila organizace COPA COGECA zastupující evropské zemědělce a zemědělská družstva</a:t>
            </a:r>
          </a:p>
          <a:p>
            <a:pPr marL="285750" indent="-285750">
              <a:defRPr/>
            </a:pPr>
            <a:r>
              <a:rPr lang="cs-CZ" sz="2400" dirty="0">
                <a:solidFill>
                  <a:srgbClr val="004B30"/>
                </a:solidFill>
                <a:latin typeface="Arial" panose="020B0604020202020204" pitchFamily="34" charset="0"/>
              </a:rPr>
              <a:t>Silné protesty se ozývají ze strany Francie, Polska či Irska</a:t>
            </a:r>
          </a:p>
          <a:p>
            <a:pPr marL="285750" indent="-285750">
              <a:defRPr/>
            </a:pPr>
            <a:r>
              <a:rPr lang="cs-CZ" sz="2400" b="1" dirty="0">
                <a:solidFill>
                  <a:srgbClr val="004B30"/>
                </a:solidFill>
                <a:latin typeface="Arial" panose="020B0604020202020204" pitchFamily="34" charset="0"/>
              </a:rPr>
              <a:t>Dohoda ve své současné podobě má řadu nevýhod pro spotřebitele, zemědělství a výrobu potravin v EU</a:t>
            </a:r>
          </a:p>
        </p:txBody>
      </p:sp>
    </p:spTree>
    <p:extLst>
      <p:ext uri="{BB962C8B-B14F-4D97-AF65-F5344CB8AC3E}">
        <p14:creationId xmlns:p14="http://schemas.microsoft.com/office/powerpoint/2010/main" val="387924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834B-8CAC-AA07-5824-325A4C4C93BA}"/>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C60D9C9D-A653-2622-25F8-D95066D43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6" y="-539849"/>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570C9802-5A4C-5C61-4C33-FB6DDED3A061}"/>
              </a:ext>
            </a:extLst>
          </p:cNvPr>
          <p:cNvSpPr txBox="1">
            <a:spLocks noChangeArrowheads="1"/>
          </p:cNvSpPr>
          <p:nvPr/>
        </p:nvSpPr>
        <p:spPr bwMode="auto">
          <a:xfrm>
            <a:off x="422475" y="188198"/>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spcBef>
                <a:spcPct val="0"/>
              </a:spcBef>
              <a:buNone/>
            </a:pPr>
            <a:r>
              <a:rPr lang="cs-CZ" altLang="cs-CZ" sz="3300" b="1" dirty="0">
                <a:solidFill>
                  <a:srgbClr val="004B30"/>
                </a:solidFill>
                <a:latin typeface="Arial"/>
                <a:cs typeface="Arial"/>
              </a:rPr>
              <a:t>Aktuální kvóty pro dovozy komodit</a:t>
            </a:r>
            <a:endParaRPr lang="cs-CZ" dirty="0"/>
          </a:p>
        </p:txBody>
      </p:sp>
      <p:pic>
        <p:nvPicPr>
          <p:cNvPr id="3" name="Obrázek 2" descr="Obsah obrázku text, snímek obrazovky, Písmo, číslo&#10;&#10;Popis se vygeneroval automaticky.">
            <a:extLst>
              <a:ext uri="{FF2B5EF4-FFF2-40B4-BE49-F238E27FC236}">
                <a16:creationId xmlns:a16="http://schemas.microsoft.com/office/drawing/2014/main" id="{A51F34BD-DD03-57D1-054E-F1FF1ED74EE3}"/>
              </a:ext>
            </a:extLst>
          </p:cNvPr>
          <p:cNvPicPr>
            <a:picLocks noChangeAspect="1"/>
          </p:cNvPicPr>
          <p:nvPr/>
        </p:nvPicPr>
        <p:blipFill>
          <a:blip r:embed="rId4"/>
          <a:stretch>
            <a:fillRect/>
          </a:stretch>
        </p:blipFill>
        <p:spPr>
          <a:xfrm>
            <a:off x="162124" y="974882"/>
            <a:ext cx="6783119" cy="6590787"/>
          </a:xfrm>
          <a:prstGeom prst="rect">
            <a:avLst/>
          </a:prstGeom>
        </p:spPr>
      </p:pic>
      <p:sp>
        <p:nvSpPr>
          <p:cNvPr id="2" name="TextovéPole 1">
            <a:extLst>
              <a:ext uri="{FF2B5EF4-FFF2-40B4-BE49-F238E27FC236}">
                <a16:creationId xmlns:a16="http://schemas.microsoft.com/office/drawing/2014/main" id="{8F5D1D36-030D-7A3E-C5C7-6AAD8BB5E7F7}"/>
              </a:ext>
            </a:extLst>
          </p:cNvPr>
          <p:cNvSpPr txBox="1"/>
          <p:nvPr/>
        </p:nvSpPr>
        <p:spPr>
          <a:xfrm>
            <a:off x="7334658" y="1516320"/>
            <a:ext cx="2901371" cy="4893647"/>
          </a:xfrm>
          <a:prstGeom prst="rect">
            <a:avLst/>
          </a:prstGeom>
          <a:noFill/>
        </p:spPr>
        <p:txBody>
          <a:bodyPr wrap="square" rtlCol="0">
            <a:spAutoFit/>
          </a:bodyPr>
          <a:lstStyle/>
          <a:p>
            <a:pPr marL="342900" indent="-342900">
              <a:buFont typeface="Wingdings" panose="05000000000000000000" pitchFamily="2" charset="2"/>
              <a:buChar char="§"/>
            </a:pPr>
            <a:r>
              <a:rPr lang="cs-CZ" sz="2400" dirty="0">
                <a:solidFill>
                  <a:srgbClr val="242424"/>
                </a:solidFill>
                <a:latin typeface="Aptos" panose="020B0004020202020204" pitchFamily="34" charset="0"/>
              </a:rPr>
              <a:t>Dohoda mezi EU a </a:t>
            </a:r>
            <a:r>
              <a:rPr lang="cs-CZ" sz="2400" dirty="0" err="1">
                <a:solidFill>
                  <a:srgbClr val="242424"/>
                </a:solidFill>
                <a:latin typeface="Aptos" panose="020B0004020202020204" pitchFamily="34" charset="0"/>
              </a:rPr>
              <a:t>Mercosurem</a:t>
            </a:r>
            <a:r>
              <a:rPr lang="cs-CZ" sz="2400" dirty="0">
                <a:solidFill>
                  <a:srgbClr val="242424"/>
                </a:solidFill>
                <a:latin typeface="Aptos" panose="020B0004020202020204" pitchFamily="34" charset="0"/>
              </a:rPr>
              <a:t> nedává dostatečné záruky, že tyto aktuální kvóty nebudou překročeny</a:t>
            </a:r>
          </a:p>
          <a:p>
            <a:endParaRPr lang="cs-CZ" sz="2400" dirty="0">
              <a:solidFill>
                <a:srgbClr val="242424"/>
              </a:solidFill>
              <a:latin typeface="Aptos" panose="020B0004020202020204" pitchFamily="34" charset="0"/>
            </a:endParaRPr>
          </a:p>
          <a:p>
            <a:pPr marL="457200" indent="-457200">
              <a:buFont typeface="Wingdings" panose="05000000000000000000" pitchFamily="2" charset="2"/>
              <a:buChar char="§"/>
            </a:pPr>
            <a:r>
              <a:rPr lang="cs-CZ" sz="2400" dirty="0">
                <a:solidFill>
                  <a:srgbClr val="242424"/>
                </a:solidFill>
                <a:latin typeface="Aptos" panose="020B0004020202020204" pitchFamily="34" charset="0"/>
              </a:rPr>
              <a:t>Chybí jasně stanovený proces sledování a kontroly</a:t>
            </a:r>
            <a:endParaRPr lang="cs-CZ" dirty="0"/>
          </a:p>
        </p:txBody>
      </p:sp>
    </p:spTree>
    <p:extLst>
      <p:ext uri="{BB962C8B-B14F-4D97-AF65-F5344CB8AC3E}">
        <p14:creationId xmlns:p14="http://schemas.microsoft.com/office/powerpoint/2010/main" val="295595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E05A54C3-20AF-C46A-6CFB-2F3A6A676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0FB4EEA9-15A4-ACA1-E8DD-600396929E16}"/>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Proč je dohoda problém? </a:t>
            </a:r>
          </a:p>
        </p:txBody>
      </p:sp>
      <p:sp>
        <p:nvSpPr>
          <p:cNvPr id="5124" name="TextovéPole 9">
            <a:extLst>
              <a:ext uri="{FF2B5EF4-FFF2-40B4-BE49-F238E27FC236}">
                <a16:creationId xmlns:a16="http://schemas.microsoft.com/office/drawing/2014/main" id="{8A997835-C3BB-965A-7F9B-824DB04A442A}"/>
              </a:ext>
            </a:extLst>
          </p:cNvPr>
          <p:cNvSpPr txBox="1">
            <a:spLocks noChangeArrowheads="1"/>
          </p:cNvSpPr>
          <p:nvPr/>
        </p:nvSpPr>
        <p:spPr bwMode="auto">
          <a:xfrm>
            <a:off x="550314" y="6897172"/>
            <a:ext cx="8229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 - </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00093FBA-0F4E-D801-EC58-E45AECE64BF7}"/>
              </a:ext>
            </a:extLst>
          </p:cNvPr>
          <p:cNvSpPr txBox="1">
            <a:spLocks noChangeArrowheads="1"/>
          </p:cNvSpPr>
          <p:nvPr/>
        </p:nvSpPr>
        <p:spPr bwMode="auto">
          <a:xfrm>
            <a:off x="554004" y="1872764"/>
            <a:ext cx="9432925" cy="4893647"/>
          </a:xfrm>
          <a:prstGeom prst="rect">
            <a:avLst/>
          </a:prstGeom>
          <a:noFill/>
          <a:ln>
            <a:noFill/>
          </a:ln>
        </p:spPr>
        <p:txBody>
          <a:bodyPr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Ohrožení spotřebitelů: </a:t>
            </a:r>
            <a:r>
              <a:rPr lang="cs-CZ" sz="2400" dirty="0">
                <a:solidFill>
                  <a:srgbClr val="004B30"/>
                </a:solidFill>
                <a:latin typeface="Arial" panose="020B0604020202020204" pitchFamily="34" charset="0"/>
              </a:rPr>
              <a:t>import potravin nesplňujících přísné evropské normy​</a:t>
            </a:r>
          </a:p>
          <a:p>
            <a:pPr marL="342900" indent="-342900" eaLnBrk="1" hangingPunct="1">
              <a:spcBef>
                <a:spcPct val="0"/>
              </a:spcBef>
              <a:buFont typeface="Wingdings" panose="05000000000000000000" pitchFamily="2" charset="2"/>
              <a:buChar char="§"/>
              <a:defRPr/>
            </a:pPr>
            <a:endParaRPr lang="cs-CZ" sz="2400"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Nespravedlivá konkurence: </a:t>
            </a:r>
            <a:r>
              <a:rPr lang="cs-CZ" sz="2400" dirty="0">
                <a:solidFill>
                  <a:srgbClr val="004B30"/>
                </a:solidFill>
                <a:latin typeface="Arial" panose="020B0604020202020204" pitchFamily="34" charset="0"/>
              </a:rPr>
              <a:t>ohrožení konkurenceschopnosti evropských a českých zemědělců​</a:t>
            </a:r>
          </a:p>
          <a:p>
            <a:pPr eaLnBrk="1" hangingPunct="1">
              <a:spcBef>
                <a:spcPct val="0"/>
              </a:spcBef>
              <a:buNone/>
              <a:defRPr/>
            </a:pPr>
            <a:endParaRPr lang="cs-CZ" sz="2400"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Ekologická rizika: </a:t>
            </a:r>
            <a:r>
              <a:rPr lang="cs-CZ" sz="2400" dirty="0">
                <a:solidFill>
                  <a:srgbClr val="004B30"/>
                </a:solidFill>
                <a:latin typeface="Arial" panose="020B0604020202020204" pitchFamily="34" charset="0"/>
              </a:rPr>
              <a:t>vysoká uhlíková stopa dovozů, odlesňování Amazonie</a:t>
            </a:r>
          </a:p>
          <a:p>
            <a:pPr marL="342900" indent="-342900" eaLnBrk="1" hangingPunct="1">
              <a:spcBef>
                <a:spcPct val="0"/>
              </a:spcBef>
              <a:buFont typeface="Wingdings" panose="05000000000000000000" pitchFamily="2" charset="2"/>
              <a:buChar char="§"/>
              <a:defRPr/>
            </a:pPr>
            <a:endParaRPr lang="cs-CZ" sz="2400" dirty="0">
              <a:solidFill>
                <a:srgbClr val="004B30"/>
              </a:solidFill>
              <a:latin typeface="Arial" panose="020B0604020202020204" pitchFamily="34" charset="0"/>
            </a:endParaRPr>
          </a:p>
          <a:p>
            <a:pPr marL="342900" indent="-342900" eaLnBrk="1" hangingPunct="1">
              <a:spcBef>
                <a:spcPct val="0"/>
              </a:spcBef>
              <a:buFont typeface="Wingdings" panose="05000000000000000000" pitchFamily="2" charset="2"/>
              <a:buChar char="§"/>
              <a:defRPr/>
            </a:pPr>
            <a:r>
              <a:rPr lang="cs-CZ" sz="2400" b="1" dirty="0">
                <a:solidFill>
                  <a:srgbClr val="004B30"/>
                </a:solidFill>
                <a:latin typeface="Arial" panose="020B0604020202020204" pitchFamily="34" charset="0"/>
              </a:rPr>
              <a:t>Zvýšené nároky a náklady na sledování naplňování parametrů dohody </a:t>
            </a:r>
            <a:r>
              <a:rPr lang="cs-CZ" sz="2400" dirty="0">
                <a:solidFill>
                  <a:srgbClr val="004B30"/>
                </a:solidFill>
                <a:latin typeface="Arial" panose="020B0604020202020204" pitchFamily="34" charset="0"/>
              </a:rPr>
              <a:t>(byrokracie, kontrolní mechanismy): na straně EU</a:t>
            </a:r>
          </a:p>
          <a:p>
            <a:pPr marL="342900" indent="-342900" eaLnBrk="1" hangingPunct="1">
              <a:spcBef>
                <a:spcPct val="0"/>
              </a:spcBef>
              <a:buFont typeface="Wingdings" panose="05000000000000000000" pitchFamily="2" charset="2"/>
              <a:buChar char="§"/>
              <a:defRPr/>
            </a:pPr>
            <a:endParaRPr lang="cs-CZ" sz="2400" b="1" dirty="0">
              <a:solidFill>
                <a:srgbClr val="004B3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04EE-6F69-F0AE-9F94-C75F4D150DEE}"/>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E0DFF9CA-EE7D-20F2-1A57-36A67DBDF1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22415AA7-1C7A-AC5F-0814-B6CE39936599}"/>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Dopady na spotřebitele</a:t>
            </a:r>
          </a:p>
        </p:txBody>
      </p:sp>
      <p:sp>
        <p:nvSpPr>
          <p:cNvPr id="5124" name="TextovéPole 9">
            <a:extLst>
              <a:ext uri="{FF2B5EF4-FFF2-40B4-BE49-F238E27FC236}">
                <a16:creationId xmlns:a16="http://schemas.microsoft.com/office/drawing/2014/main" id="{26D10ED2-5916-A2E4-9080-9E3BC0804D1F}"/>
              </a:ext>
            </a:extLst>
          </p:cNvPr>
          <p:cNvSpPr txBox="1">
            <a:spLocks noChangeArrowheads="1"/>
          </p:cNvSpPr>
          <p:nvPr/>
        </p:nvSpPr>
        <p:spPr bwMode="auto">
          <a:xfrm>
            <a:off x="447939" y="6948983"/>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9A4B2853-7039-A5AD-6737-D927A7F02060}"/>
              </a:ext>
            </a:extLst>
          </p:cNvPr>
          <p:cNvSpPr txBox="1">
            <a:spLocks noChangeArrowheads="1"/>
          </p:cNvSpPr>
          <p:nvPr/>
        </p:nvSpPr>
        <p:spPr bwMode="auto">
          <a:xfrm>
            <a:off x="480111" y="1382752"/>
            <a:ext cx="9795305" cy="5349157"/>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457200" indent="-457200" algn="l">
              <a:buFont typeface="Wingdings" panose="05000000000000000000" pitchFamily="2" charset="2"/>
              <a:buChar char="§"/>
            </a:pPr>
            <a:r>
              <a:rPr lang="cs-CZ" sz="2800" b="1" i="0" dirty="0">
                <a:solidFill>
                  <a:srgbClr val="004B30"/>
                </a:solidFill>
                <a:effectLst/>
                <a:latin typeface="Aptos" panose="020B0004020202020204" pitchFamily="34" charset="0"/>
              </a:rPr>
              <a:t> Kvalita potravin</a:t>
            </a:r>
            <a:endParaRPr lang="cs-CZ" sz="2800" b="0" i="0" dirty="0">
              <a:solidFill>
                <a:srgbClr val="004B30"/>
              </a:solidFill>
              <a:effectLst/>
              <a:latin typeface="Aptos" panose="020B0004020202020204" pitchFamily="34" charset="0"/>
            </a:endParaRPr>
          </a:p>
          <a:p>
            <a:pPr algn="l">
              <a:buNone/>
            </a:pPr>
            <a:r>
              <a:rPr lang="cs-CZ" sz="2800" b="0" i="0" dirty="0">
                <a:solidFill>
                  <a:srgbClr val="004B30"/>
                </a:solidFill>
                <a:effectLst/>
                <a:latin typeface="Aptos" panose="020B0004020202020204" pitchFamily="34" charset="0"/>
              </a:rPr>
              <a:t>Jihoamerické státy nemusí splňovat přísná Evropská nařízení ohledně bezpečnosti potravin, použití léků či pesticidů</a:t>
            </a:r>
            <a:r>
              <a:rPr lang="cs-CZ" sz="2800" b="0" i="0" dirty="0">
                <a:solidFill>
                  <a:srgbClr val="004B30"/>
                </a:solidFill>
                <a:effectLst/>
                <a:latin typeface="Arial" panose="020B0604020202020204" pitchFamily="34" charset="0"/>
              </a:rPr>
              <a:t>​</a:t>
            </a:r>
            <a:endParaRPr lang="cs-CZ" sz="2800" b="0" i="0" dirty="0">
              <a:solidFill>
                <a:srgbClr val="004B30"/>
              </a:solidFill>
              <a:effectLst/>
              <a:latin typeface="Aptos" panose="020B0004020202020204" pitchFamily="34" charset="0"/>
            </a:endParaRPr>
          </a:p>
          <a:p>
            <a:pPr marL="457200" indent="-457200">
              <a:buFont typeface="Wingdings" panose="05000000000000000000" pitchFamily="2" charset="2"/>
              <a:buChar char="§"/>
            </a:pPr>
            <a:r>
              <a:rPr lang="cs-CZ" sz="2800" b="1" dirty="0">
                <a:solidFill>
                  <a:srgbClr val="004B30"/>
                </a:solidFill>
                <a:latin typeface="Aptos" panose="020B0004020202020204" pitchFamily="34" charset="0"/>
              </a:rPr>
              <a:t>Zdraví občanů</a:t>
            </a:r>
          </a:p>
          <a:p>
            <a:pPr>
              <a:buNone/>
            </a:pPr>
            <a:r>
              <a:rPr lang="cs-CZ" sz="2800" b="0" i="0" dirty="0">
                <a:solidFill>
                  <a:srgbClr val="004B30"/>
                </a:solidFill>
                <a:effectLst/>
                <a:latin typeface="Aptos" panose="020B0004020202020204" pitchFamily="34" charset="0"/>
              </a:rPr>
              <a:t>Příklad: v 11/2024 byl zastaven dovoz brazilského masa kvůli obsahu růstových hormonů, které jsou v EU zakázány od roku 1981</a:t>
            </a:r>
            <a:r>
              <a:rPr lang="cs-CZ" sz="2800" b="0" i="0" dirty="0">
                <a:solidFill>
                  <a:srgbClr val="004B30"/>
                </a:solidFill>
                <a:effectLst/>
                <a:latin typeface="Arial" panose="020B0604020202020204" pitchFamily="34" charset="0"/>
              </a:rPr>
              <a:t>​</a:t>
            </a:r>
            <a:endParaRPr lang="cs-CZ" sz="2800" b="0" i="0" dirty="0">
              <a:solidFill>
                <a:srgbClr val="004B30"/>
              </a:solidFill>
              <a:effectLst/>
              <a:latin typeface="Aptos" panose="020B0004020202020204" pitchFamily="34" charset="0"/>
            </a:endParaRPr>
          </a:p>
          <a:p>
            <a:pPr marL="457200" indent="-457200">
              <a:buFont typeface="Wingdings" panose="05000000000000000000" pitchFamily="2" charset="2"/>
              <a:buChar char="§"/>
            </a:pPr>
            <a:r>
              <a:rPr lang="cs-CZ" sz="2800" b="1" dirty="0">
                <a:solidFill>
                  <a:srgbClr val="004B30"/>
                </a:solidFill>
                <a:latin typeface="Aptos" panose="020B0004020202020204" pitchFamily="34" charset="0"/>
              </a:rPr>
              <a:t>(NE)dostatek lokálních potravin </a:t>
            </a:r>
            <a:r>
              <a:rPr lang="cs-CZ" sz="2800" dirty="0">
                <a:solidFill>
                  <a:srgbClr val="004B30"/>
                </a:solidFill>
                <a:latin typeface="Aptos" panose="020B0004020202020204" pitchFamily="34" charset="0"/>
              </a:rPr>
              <a:t>v Evropě / ČR</a:t>
            </a:r>
            <a:endParaRPr lang="cs-CZ" sz="2800" b="0" i="0" dirty="0">
              <a:solidFill>
                <a:srgbClr val="004B30"/>
              </a:solidFill>
              <a:effectLst/>
              <a:latin typeface="Aptos" panose="020B0004020202020204" pitchFamily="34" charset="0"/>
            </a:endParaRPr>
          </a:p>
          <a:p>
            <a:pPr marL="457200" indent="-457200">
              <a:buFont typeface="Wingdings" panose="05000000000000000000" pitchFamily="2" charset="2"/>
              <a:buChar char="§"/>
            </a:pPr>
            <a:r>
              <a:rPr lang="cs-CZ" sz="2800" b="1" dirty="0">
                <a:solidFill>
                  <a:srgbClr val="004B30"/>
                </a:solidFill>
                <a:latin typeface="Aptos" panose="020B0004020202020204" pitchFamily="34" charset="0"/>
              </a:rPr>
              <a:t>Ceny a trh</a:t>
            </a:r>
          </a:p>
          <a:p>
            <a:pPr>
              <a:buNone/>
            </a:pPr>
            <a:r>
              <a:rPr lang="cs-CZ" sz="2800" b="0" i="0" dirty="0">
                <a:solidFill>
                  <a:srgbClr val="004B30"/>
                </a:solidFill>
                <a:effectLst/>
                <a:latin typeface="Aptos" panose="020B0004020202020204" pitchFamily="34" charset="0"/>
              </a:rPr>
              <a:t>Dumpingové ceny ohrožující stabilitu </a:t>
            </a:r>
            <a:r>
              <a:rPr lang="cs-CZ" sz="2800" dirty="0">
                <a:solidFill>
                  <a:srgbClr val="004B30"/>
                </a:solidFill>
                <a:latin typeface="Aptos" panose="020B0004020202020204" pitchFamily="34" charset="0"/>
              </a:rPr>
              <a:t>a dostupnost (</a:t>
            </a:r>
            <a:r>
              <a:rPr lang="cs-CZ" sz="2800" b="0" i="0" dirty="0">
                <a:solidFill>
                  <a:srgbClr val="004B30"/>
                </a:solidFill>
                <a:effectLst/>
                <a:latin typeface="Aptos" panose="020B0004020202020204" pitchFamily="34" charset="0"/>
              </a:rPr>
              <a:t>lokální) produkce</a:t>
            </a:r>
          </a:p>
        </p:txBody>
      </p:sp>
    </p:spTree>
    <p:extLst>
      <p:ext uri="{BB962C8B-B14F-4D97-AF65-F5344CB8AC3E}">
        <p14:creationId xmlns:p14="http://schemas.microsoft.com/office/powerpoint/2010/main" val="301242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E7C6-6A95-1BA1-6D9E-FBA93DAB8F29}"/>
            </a:ext>
          </a:extLst>
        </p:cNvPr>
        <p:cNvGrpSpPr/>
        <p:nvPr/>
      </p:nvGrpSpPr>
      <p:grpSpPr>
        <a:xfrm>
          <a:off x="0" y="0"/>
          <a:ext cx="0" cy="0"/>
          <a:chOff x="0" y="0"/>
          <a:chExt cx="0" cy="0"/>
        </a:xfrm>
      </p:grpSpPr>
      <p:sp>
        <p:nvSpPr>
          <p:cNvPr id="5123" name="TextovéPole 6">
            <a:extLst>
              <a:ext uri="{FF2B5EF4-FFF2-40B4-BE49-F238E27FC236}">
                <a16:creationId xmlns:a16="http://schemas.microsoft.com/office/drawing/2014/main" id="{FA2D7131-96B7-6F0E-5409-A2971057130C}"/>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Dopady na zemědělství / ekonomiku</a:t>
            </a:r>
          </a:p>
        </p:txBody>
      </p:sp>
      <p:sp>
        <p:nvSpPr>
          <p:cNvPr id="5124" name="TextovéPole 9">
            <a:extLst>
              <a:ext uri="{FF2B5EF4-FFF2-40B4-BE49-F238E27FC236}">
                <a16:creationId xmlns:a16="http://schemas.microsoft.com/office/drawing/2014/main" id="{666B7E05-51AA-5B0F-088F-720BC2ECA155}"/>
              </a:ext>
            </a:extLst>
          </p:cNvPr>
          <p:cNvSpPr txBox="1">
            <a:spLocks noChangeArrowheads="1"/>
          </p:cNvSpPr>
          <p:nvPr/>
        </p:nvSpPr>
        <p:spPr bwMode="auto">
          <a:xfrm>
            <a:off x="525463" y="6939691"/>
            <a:ext cx="81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1800" dirty="0">
                <a:solidFill>
                  <a:srgbClr val="004B30"/>
                </a:solidFill>
                <a:latin typeface="Arial" panose="020B0604020202020204" pitchFamily="34" charset="0"/>
              </a:rPr>
              <a:t>Tisková konference Zemědělského svazu: </a:t>
            </a:r>
            <a:r>
              <a:rPr lang="cs-CZ" altLang="cs-CZ" sz="1800" b="1" dirty="0">
                <a:solidFill>
                  <a:srgbClr val="004B30"/>
                </a:solidFill>
                <a:latin typeface="Arial" panose="020B0604020202020204" pitchFamily="34" charset="0"/>
              </a:rPr>
              <a:t>Odmítněte dohodu EU-</a:t>
            </a:r>
            <a:r>
              <a:rPr lang="cs-CZ" altLang="cs-CZ" sz="1800" b="1" dirty="0" err="1">
                <a:solidFill>
                  <a:srgbClr val="004B30"/>
                </a:solidFill>
                <a:latin typeface="Arial" panose="020B0604020202020204" pitchFamily="34" charset="0"/>
              </a:rPr>
              <a:t>Mercosur</a:t>
            </a:r>
            <a:endParaRPr lang="cs-CZ" altLang="cs-CZ" sz="1800" b="1" dirty="0">
              <a:solidFill>
                <a:srgbClr val="004B30"/>
              </a:solidFill>
              <a:latin typeface="Arial" panose="020B0604020202020204" pitchFamily="34" charset="0"/>
            </a:endParaRPr>
          </a:p>
        </p:txBody>
      </p:sp>
      <p:sp>
        <p:nvSpPr>
          <p:cNvPr id="2" name="TextovéPole 9">
            <a:extLst>
              <a:ext uri="{FF2B5EF4-FFF2-40B4-BE49-F238E27FC236}">
                <a16:creationId xmlns:a16="http://schemas.microsoft.com/office/drawing/2014/main" id="{5B0DBDCA-A1B6-32BF-1008-D054471D2454}"/>
              </a:ext>
            </a:extLst>
          </p:cNvPr>
          <p:cNvSpPr txBox="1">
            <a:spLocks noChangeArrowheads="1"/>
          </p:cNvSpPr>
          <p:nvPr/>
        </p:nvSpPr>
        <p:spPr bwMode="auto">
          <a:xfrm>
            <a:off x="417513" y="1548383"/>
            <a:ext cx="10149407" cy="4585871"/>
          </a:xfrm>
          <a:prstGeom prst="rect">
            <a:avLst/>
          </a:prstGeom>
          <a:noFill/>
          <a:ln>
            <a:noFill/>
          </a:ln>
        </p:spPr>
        <p:txBody>
          <a:bodyPr wrap="square">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l">
              <a:buNone/>
            </a:pPr>
            <a:r>
              <a:rPr lang="cs-CZ" sz="2800" b="1" i="0" dirty="0">
                <a:solidFill>
                  <a:srgbClr val="004B30"/>
                </a:solidFill>
                <a:effectLst/>
                <a:latin typeface="Aptos" panose="020B0004020202020204" pitchFamily="34" charset="0"/>
              </a:rPr>
              <a:t>Ekonomická nerovnováha</a:t>
            </a:r>
            <a:r>
              <a:rPr lang="cs-CZ" sz="2800" b="0" i="0" dirty="0">
                <a:solidFill>
                  <a:srgbClr val="004B30"/>
                </a:solidFill>
                <a:effectLst/>
                <a:latin typeface="Aptos" panose="020B0004020202020204" pitchFamily="34" charset="0"/>
              </a:rPr>
              <a:t> </a:t>
            </a:r>
          </a:p>
          <a:p>
            <a:pPr algn="l">
              <a:buNone/>
            </a:pPr>
            <a:r>
              <a:rPr lang="cs-CZ" sz="2800" b="1" dirty="0">
                <a:solidFill>
                  <a:srgbClr val="004B30"/>
                </a:solidFill>
                <a:latin typeface="Aptos" panose="020B0004020202020204" pitchFamily="34" charset="0"/>
              </a:rPr>
              <a:t> </a:t>
            </a:r>
            <a:r>
              <a:rPr lang="cs-CZ" sz="2400" b="1" dirty="0">
                <a:solidFill>
                  <a:srgbClr val="004B30"/>
                </a:solidFill>
                <a:latin typeface="Aptos" panose="020B0004020202020204" pitchFamily="34" charset="0"/>
              </a:rPr>
              <a:t>→ </a:t>
            </a:r>
            <a:r>
              <a:rPr lang="cs-CZ" sz="2400" b="0" i="0" dirty="0">
                <a:solidFill>
                  <a:srgbClr val="004B30"/>
                </a:solidFill>
                <a:effectLst/>
                <a:latin typeface="Aptos" panose="020B0004020202020204" pitchFamily="34" charset="0"/>
              </a:rPr>
              <a:t>Po podepsání dohody dojde k nárůstu objemu dovozů potravin ze zemí, kde jsou na výrobu potravin kladeny nižší nároky</a:t>
            </a:r>
          </a:p>
          <a:p>
            <a:pPr algn="l">
              <a:buNone/>
            </a:pPr>
            <a:r>
              <a:rPr lang="cs-CZ" sz="2400" b="1" dirty="0">
                <a:solidFill>
                  <a:srgbClr val="004B30"/>
                </a:solidFill>
                <a:latin typeface="Aptos" panose="020B0004020202020204" pitchFamily="34" charset="0"/>
              </a:rPr>
              <a:t>→ </a:t>
            </a:r>
            <a:r>
              <a:rPr lang="cs-CZ" sz="2400" dirty="0">
                <a:solidFill>
                  <a:srgbClr val="004B30"/>
                </a:solidFill>
                <a:latin typeface="Aptos" panose="020B0004020202020204" pitchFamily="34" charset="0"/>
              </a:rPr>
              <a:t>Evropští / čeští zemědělci budou stále muset plnit přísné požadavky, které s sebou nesou finanční a investiční náklady a mnoho člověkohodin práce</a:t>
            </a:r>
          </a:p>
          <a:p>
            <a:pPr algn="l">
              <a:buNone/>
            </a:pPr>
            <a:r>
              <a:rPr lang="cs-CZ" sz="2400" b="1" dirty="0">
                <a:solidFill>
                  <a:srgbClr val="004B30"/>
                </a:solidFill>
                <a:latin typeface="Aptos" panose="020B0004020202020204" pitchFamily="34" charset="0"/>
              </a:rPr>
              <a:t>→ </a:t>
            </a:r>
            <a:r>
              <a:rPr lang="cs-CZ" sz="2400" dirty="0">
                <a:solidFill>
                  <a:srgbClr val="004B30"/>
                </a:solidFill>
                <a:latin typeface="Aptos" panose="020B0004020202020204" pitchFamily="34" charset="0"/>
              </a:rPr>
              <a:t>Dopad na konkurenceschopnost evropského zemědělství​</a:t>
            </a:r>
          </a:p>
          <a:p>
            <a:pPr algn="l">
              <a:buNone/>
            </a:pPr>
            <a:r>
              <a:rPr lang="cs-CZ" sz="2800" b="1" dirty="0">
                <a:solidFill>
                  <a:srgbClr val="004B30"/>
                </a:solidFill>
                <a:latin typeface="Aptos" panose="020B0004020202020204" pitchFamily="34" charset="0"/>
              </a:rPr>
              <a:t>Negativní vliv na citlivé sektory</a:t>
            </a:r>
          </a:p>
          <a:p>
            <a:pPr algn="l">
              <a:buNone/>
            </a:pPr>
            <a:r>
              <a:rPr lang="cs-CZ" sz="2400" b="1" dirty="0">
                <a:solidFill>
                  <a:srgbClr val="004B30"/>
                </a:solidFill>
                <a:latin typeface="Aptos" panose="020B0004020202020204" pitchFamily="34" charset="0"/>
              </a:rPr>
              <a:t> → </a:t>
            </a:r>
            <a:r>
              <a:rPr lang="cs-CZ" sz="2400" dirty="0">
                <a:solidFill>
                  <a:srgbClr val="004B30"/>
                </a:solidFill>
                <a:latin typeface="Aptos" panose="020B0004020202020204" pitchFamily="34" charset="0"/>
              </a:rPr>
              <a:t>hovězí maso, drůbež, cukr​</a:t>
            </a:r>
            <a:endParaRPr lang="cs-CZ" sz="2400" dirty="0">
              <a:solidFill>
                <a:srgbClr val="004B30"/>
              </a:solidFill>
              <a:highlight>
                <a:srgbClr val="FFFF00"/>
              </a:highlight>
              <a:latin typeface="Aptos" panose="020B0004020202020204" pitchFamily="34" charset="0"/>
            </a:endParaRPr>
          </a:p>
          <a:p>
            <a:pPr algn="l">
              <a:buNone/>
            </a:pPr>
            <a:r>
              <a:rPr lang="cs-CZ" sz="2800" b="1" dirty="0">
                <a:solidFill>
                  <a:srgbClr val="004B30"/>
                </a:solidFill>
                <a:latin typeface="Aptos" panose="020B0004020202020204" pitchFamily="34" charset="0"/>
              </a:rPr>
              <a:t>Nižší příjmy evropských států ze sektoru zemědělství </a:t>
            </a:r>
          </a:p>
          <a:p>
            <a:pPr algn="l">
              <a:buNone/>
            </a:pPr>
            <a:r>
              <a:rPr lang="cs-CZ" sz="2400" b="1" dirty="0">
                <a:solidFill>
                  <a:srgbClr val="004B30"/>
                </a:solidFill>
                <a:latin typeface="Aptos" panose="020B0004020202020204" pitchFamily="34" charset="0"/>
              </a:rPr>
              <a:t>→</a:t>
            </a:r>
            <a:r>
              <a:rPr lang="cs-CZ" sz="2400" dirty="0">
                <a:solidFill>
                  <a:srgbClr val="004B30"/>
                </a:solidFill>
                <a:latin typeface="Aptos" panose="020B0004020202020204" pitchFamily="34" charset="0"/>
              </a:rPr>
              <a:t> Dojde ke snížení příjmů státu v důsledku nižší lokální produkce</a:t>
            </a:r>
          </a:p>
        </p:txBody>
      </p:sp>
    </p:spTree>
    <p:extLst>
      <p:ext uri="{BB962C8B-B14F-4D97-AF65-F5344CB8AC3E}">
        <p14:creationId xmlns:p14="http://schemas.microsoft.com/office/powerpoint/2010/main" val="81349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E834B-8CAC-AA07-5824-325A4C4C93BA}"/>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C60D9C9D-A653-2622-25F8-D95066D43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570C9802-5A4C-5C61-4C33-FB6DDED3A061}"/>
              </a:ext>
            </a:extLst>
          </p:cNvPr>
          <p:cNvSpPr txBox="1">
            <a:spLocks noChangeArrowheads="1"/>
          </p:cNvSpPr>
          <p:nvPr/>
        </p:nvSpPr>
        <p:spPr bwMode="auto">
          <a:xfrm>
            <a:off x="417513" y="32440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spcBef>
                <a:spcPct val="0"/>
              </a:spcBef>
              <a:buNone/>
            </a:pPr>
            <a:r>
              <a:rPr lang="cs-CZ" altLang="cs-CZ" sz="3300" b="1" dirty="0">
                <a:solidFill>
                  <a:srgbClr val="004B30"/>
                </a:solidFill>
                <a:latin typeface="Arial"/>
                <a:cs typeface="Arial"/>
              </a:rPr>
              <a:t>Širší dopady s ohledem na chov skotu</a:t>
            </a:r>
            <a:endParaRPr lang="cs-CZ" dirty="0"/>
          </a:p>
        </p:txBody>
      </p:sp>
      <p:sp>
        <p:nvSpPr>
          <p:cNvPr id="2" name="TextovéPole 9">
            <a:extLst>
              <a:ext uri="{FF2B5EF4-FFF2-40B4-BE49-F238E27FC236}">
                <a16:creationId xmlns:a16="http://schemas.microsoft.com/office/drawing/2014/main" id="{938F86FB-9F01-B668-8D91-492EF6B91802}"/>
              </a:ext>
            </a:extLst>
          </p:cNvPr>
          <p:cNvSpPr txBox="1">
            <a:spLocks noChangeArrowheads="1"/>
          </p:cNvSpPr>
          <p:nvPr/>
        </p:nvSpPr>
        <p:spPr bwMode="auto">
          <a:xfrm>
            <a:off x="451805" y="1236576"/>
            <a:ext cx="9789789" cy="6002221"/>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lvl="1" indent="0">
              <a:lnSpc>
                <a:spcPct val="114999"/>
              </a:lnSpc>
              <a:buNone/>
              <a:defRPr/>
            </a:pPr>
            <a:r>
              <a:rPr lang="cs-CZ" sz="2800" b="1" dirty="0">
                <a:solidFill>
                  <a:srgbClr val="004B30"/>
                </a:solidFill>
                <a:latin typeface="Aptos" panose="020B0004020202020204" pitchFamily="34" charset="0"/>
              </a:rPr>
              <a:t>Konkurence na trhu</a:t>
            </a:r>
          </a:p>
          <a:p>
            <a:pPr marL="342900" lvl="1" indent="-342900">
              <a:lnSpc>
                <a:spcPct val="114999"/>
              </a:lnSpc>
              <a:buFont typeface="Wingdings" panose="05000000000000000000" pitchFamily="2" charset="2"/>
              <a:buChar char="§"/>
              <a:defRPr/>
            </a:pPr>
            <a:r>
              <a:rPr lang="cs-CZ" sz="2400" dirty="0">
                <a:solidFill>
                  <a:srgbClr val="004B30"/>
                </a:solidFill>
                <a:latin typeface="Aptos" panose="020B0004020202020204" pitchFamily="34" charset="0"/>
              </a:rPr>
              <a:t>Jsme svědky, že i 1 % produkce dokáže způsobit značnou nerovnováhu na trhu</a:t>
            </a:r>
          </a:p>
          <a:p>
            <a:pPr marL="342900" lvl="1" indent="-342900">
              <a:lnSpc>
                <a:spcPct val="114999"/>
              </a:lnSpc>
              <a:buFont typeface="Wingdings" panose="05000000000000000000" pitchFamily="2" charset="2"/>
              <a:buChar char="§"/>
              <a:defRPr/>
            </a:pPr>
            <a:r>
              <a:rPr lang="cs-CZ" sz="2400" dirty="0">
                <a:solidFill>
                  <a:srgbClr val="004B30"/>
                </a:solidFill>
                <a:latin typeface="Aptos" panose="020B0004020202020204" pitchFamily="34" charset="0"/>
              </a:rPr>
              <a:t>Příklad: 3% podíl Nového Zélandu na produkci mléka a jeho rozhodující vliv na ceny díky přebytkům v Asii</a:t>
            </a:r>
          </a:p>
          <a:p>
            <a:pPr marL="0" lvl="1" indent="0">
              <a:lnSpc>
                <a:spcPct val="114999"/>
              </a:lnSpc>
              <a:buNone/>
              <a:defRPr/>
            </a:pPr>
            <a:r>
              <a:rPr lang="cs-CZ" sz="2800" b="1" dirty="0">
                <a:solidFill>
                  <a:srgbClr val="004B30"/>
                </a:solidFill>
                <a:latin typeface="Aptos" panose="020B0004020202020204" pitchFamily="34" charset="0"/>
              </a:rPr>
              <a:t>Chov zvířat </a:t>
            </a:r>
          </a:p>
          <a:p>
            <a:pPr marL="342900" lvl="1" indent="-342900">
              <a:lnSpc>
                <a:spcPct val="114999"/>
              </a:lnSpc>
              <a:buFont typeface="Wingdings" panose="05000000000000000000" pitchFamily="2" charset="2"/>
              <a:buChar char="§"/>
              <a:defRPr/>
            </a:pPr>
            <a:r>
              <a:rPr lang="cs-CZ" sz="2400" dirty="0">
                <a:solidFill>
                  <a:srgbClr val="004B30"/>
                </a:solidFill>
                <a:latin typeface="Aptos" panose="020B0004020202020204" pitchFamily="34" charset="0"/>
              </a:rPr>
              <a:t>Při snížení chovu v EU dojde i ke snížení objemu organické hmoty a k menšímu zadržování vody v půdě</a:t>
            </a:r>
          </a:p>
          <a:p>
            <a:pPr marL="0" lvl="1" indent="0">
              <a:lnSpc>
                <a:spcPct val="114999"/>
              </a:lnSpc>
              <a:buNone/>
              <a:defRPr/>
            </a:pPr>
            <a:r>
              <a:rPr lang="cs-CZ" sz="2800" b="1" dirty="0">
                <a:solidFill>
                  <a:srgbClr val="004B30"/>
                </a:solidFill>
                <a:latin typeface="Aptos" panose="020B0004020202020204" pitchFamily="34" charset="0"/>
              </a:rPr>
              <a:t>Snížení příjmů drobných chovatelů </a:t>
            </a:r>
          </a:p>
          <a:p>
            <a:pPr marL="342900" lvl="1" indent="-342900">
              <a:lnSpc>
                <a:spcPct val="114999"/>
              </a:lnSpc>
              <a:buFont typeface="Wingdings" panose="05000000000000000000" pitchFamily="2" charset="2"/>
              <a:buChar char="§"/>
              <a:defRPr/>
            </a:pPr>
            <a:r>
              <a:rPr lang="cs-CZ" sz="2400" dirty="0">
                <a:solidFill>
                  <a:srgbClr val="004B30"/>
                </a:solidFill>
                <a:latin typeface="Aptos" panose="020B0004020202020204" pitchFamily="34" charset="0"/>
              </a:rPr>
              <a:t>V důsledku zvýšené konkurence dovozového masa dojde ke snížení příjmů lokálních zemědělců, což je zcela proti Strategii českého zemědělství 2030+, kterou </a:t>
            </a:r>
            <a:r>
              <a:rPr lang="cs-CZ" sz="2400" dirty="0" err="1">
                <a:solidFill>
                  <a:srgbClr val="004B30"/>
                </a:solidFill>
                <a:latin typeface="Aptos" panose="020B0004020202020204" pitchFamily="34" charset="0"/>
              </a:rPr>
              <a:t>MZe</a:t>
            </a:r>
            <a:r>
              <a:rPr lang="cs-CZ" sz="2400" dirty="0">
                <a:solidFill>
                  <a:srgbClr val="004B30"/>
                </a:solidFill>
                <a:latin typeface="Aptos" panose="020B0004020202020204" pitchFamily="34" charset="0"/>
              </a:rPr>
              <a:t> ČR právě aktualizuje</a:t>
            </a:r>
            <a:endParaRPr lang="en-US" sz="2400" dirty="0">
              <a:solidFill>
                <a:srgbClr val="004B30"/>
              </a:solidFill>
              <a:latin typeface="Aptos" panose="020B0004020202020204" pitchFamily="34" charset="0"/>
            </a:endParaRPr>
          </a:p>
        </p:txBody>
      </p:sp>
    </p:spTree>
    <p:extLst>
      <p:ext uri="{BB962C8B-B14F-4D97-AF65-F5344CB8AC3E}">
        <p14:creationId xmlns:p14="http://schemas.microsoft.com/office/powerpoint/2010/main" val="114516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7E77-E060-6876-1394-F1104FD8E38B}"/>
            </a:ext>
          </a:extLst>
        </p:cNvPr>
        <p:cNvGrpSpPr/>
        <p:nvPr/>
      </p:nvGrpSpPr>
      <p:grpSpPr>
        <a:xfrm>
          <a:off x="0" y="0"/>
          <a:ext cx="0" cy="0"/>
          <a:chOff x="0" y="0"/>
          <a:chExt cx="0" cy="0"/>
        </a:xfrm>
      </p:grpSpPr>
      <p:pic>
        <p:nvPicPr>
          <p:cNvPr id="5122" name="Obrázek 10" descr="3 png.png">
            <a:extLst>
              <a:ext uri="{FF2B5EF4-FFF2-40B4-BE49-F238E27FC236}">
                <a16:creationId xmlns:a16="http://schemas.microsoft.com/office/drawing/2014/main" id="{DBBCBB51-6529-6199-2A5E-64E7B42A33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693400"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ovéPole 6">
            <a:extLst>
              <a:ext uri="{FF2B5EF4-FFF2-40B4-BE49-F238E27FC236}">
                <a16:creationId xmlns:a16="http://schemas.microsoft.com/office/drawing/2014/main" id="{ABB86DB1-D11C-79B0-4287-FE2B3CF39F5C}"/>
              </a:ext>
            </a:extLst>
          </p:cNvPr>
          <p:cNvSpPr txBox="1">
            <a:spLocks noChangeArrowheads="1"/>
          </p:cNvSpPr>
          <p:nvPr/>
        </p:nvSpPr>
        <p:spPr bwMode="auto">
          <a:xfrm>
            <a:off x="417513" y="479425"/>
            <a:ext cx="9537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r>
              <a:rPr lang="cs-CZ" altLang="cs-CZ" sz="3300" b="1" dirty="0">
                <a:solidFill>
                  <a:srgbClr val="004B30"/>
                </a:solidFill>
                <a:latin typeface="Arial" panose="020B0604020202020204" pitchFamily="34" charset="0"/>
              </a:rPr>
              <a:t>Pohled chovatelů masného skotu     /1</a:t>
            </a:r>
          </a:p>
        </p:txBody>
      </p:sp>
      <p:sp>
        <p:nvSpPr>
          <p:cNvPr id="2" name="TextovéPole 9">
            <a:extLst>
              <a:ext uri="{FF2B5EF4-FFF2-40B4-BE49-F238E27FC236}">
                <a16:creationId xmlns:a16="http://schemas.microsoft.com/office/drawing/2014/main" id="{E84DA067-86AF-B779-E5AC-D4BEA871AECB}"/>
              </a:ext>
            </a:extLst>
          </p:cNvPr>
          <p:cNvSpPr txBox="1">
            <a:spLocks noChangeArrowheads="1"/>
          </p:cNvSpPr>
          <p:nvPr/>
        </p:nvSpPr>
        <p:spPr bwMode="auto">
          <a:xfrm>
            <a:off x="433701" y="1557337"/>
            <a:ext cx="9989368" cy="526509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995363"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nSpc>
                <a:spcPct val="150000"/>
              </a:lnSpc>
              <a:buNone/>
              <a:defRPr/>
            </a:pPr>
            <a:r>
              <a:rPr lang="cs-CZ" sz="2800" b="1" dirty="0">
                <a:solidFill>
                  <a:srgbClr val="008000"/>
                </a:solidFill>
                <a:latin typeface="Aptos" panose="020B0004020202020204" pitchFamily="34" charset="0"/>
                <a:cs typeface="Arial"/>
              </a:rPr>
              <a:t>Co musí splňovat evropský chovatel a jihoamerický nemusí?</a:t>
            </a:r>
          </a:p>
          <a:p>
            <a:pPr marL="342900" indent="-342900">
              <a:lnSpc>
                <a:spcPct val="150000"/>
              </a:lnSpc>
              <a:buFont typeface="Wingdings" panose="05000000000000000000" pitchFamily="2" charset="2"/>
              <a:buChar char="§"/>
              <a:defRPr/>
            </a:pPr>
            <a:r>
              <a:rPr lang="cs-CZ" sz="2400" b="1" dirty="0">
                <a:solidFill>
                  <a:srgbClr val="004B30"/>
                </a:solidFill>
                <a:latin typeface="Aptos" panose="020B0004020202020204" pitchFamily="34" charset="0"/>
                <a:cs typeface="Arial"/>
              </a:rPr>
              <a:t>Dodržování minimálních standardů pro podmínky chovu a výkrmu zvířat (</a:t>
            </a:r>
            <a:r>
              <a:rPr lang="cs-CZ" sz="2400" b="1" dirty="0" err="1">
                <a:solidFill>
                  <a:srgbClr val="004B30"/>
                </a:solidFill>
                <a:latin typeface="Aptos" panose="020B0004020202020204" pitchFamily="34" charset="0"/>
                <a:cs typeface="Arial"/>
              </a:rPr>
              <a:t>welfare</a:t>
            </a:r>
            <a:r>
              <a:rPr lang="cs-CZ" sz="2400" b="1" dirty="0">
                <a:solidFill>
                  <a:srgbClr val="004B30"/>
                </a:solidFill>
                <a:latin typeface="Aptos" panose="020B0004020202020204" pitchFamily="34" charset="0"/>
                <a:cs typeface="Arial"/>
              </a:rPr>
              <a:t>) -</a:t>
            </a:r>
            <a:r>
              <a:rPr lang="cs-CZ" sz="2400" dirty="0">
                <a:solidFill>
                  <a:srgbClr val="004B30"/>
                </a:solidFill>
                <a:latin typeface="Aptos" panose="020B0004020202020204" pitchFamily="34" charset="0"/>
                <a:cs typeface="Arial"/>
              </a:rPr>
              <a:t> legislativa například stanovuje plochu na lóži v m2, prostor u žlabu, desinfekci + bílení stájí, nemožnost chovat společně rohatá a nerohatá zvířata</a:t>
            </a:r>
            <a:endParaRPr lang="cs-CZ" sz="4000" dirty="0">
              <a:latin typeface="Aptos" panose="020B0004020202020204" pitchFamily="34" charset="0"/>
            </a:endParaRPr>
          </a:p>
          <a:p>
            <a:pPr marL="342900" indent="-342900">
              <a:lnSpc>
                <a:spcPct val="150000"/>
              </a:lnSpc>
              <a:buFont typeface="Wingdings" panose="05000000000000000000" pitchFamily="2" charset="2"/>
              <a:buChar char="§"/>
              <a:defRPr/>
            </a:pPr>
            <a:r>
              <a:rPr lang="cs-CZ" sz="2400" b="1" dirty="0">
                <a:solidFill>
                  <a:srgbClr val="004B30"/>
                </a:solidFill>
                <a:latin typeface="Aptos" panose="020B0004020202020204" pitchFamily="34" charset="0"/>
              </a:rPr>
              <a:t>Přesná evidence léčiv (deník léčiv) </a:t>
            </a:r>
            <a:r>
              <a:rPr lang="cs-CZ" sz="2400" dirty="0">
                <a:solidFill>
                  <a:srgbClr val="004B30"/>
                </a:solidFill>
                <a:latin typeface="Aptos" panose="020B0004020202020204" pitchFamily="34" charset="0"/>
              </a:rPr>
              <a:t>- datum podání a číslo zvířete, název přípravku, diagnóza, číslo šarže a expirace, zákaz preventivního předepisování antimikrobiálních přípravků, tlak na snižování ATB, léky nesmí aplikovat sám chovatel</a:t>
            </a:r>
          </a:p>
        </p:txBody>
      </p:sp>
    </p:spTree>
    <p:extLst>
      <p:ext uri="{BB962C8B-B14F-4D97-AF65-F5344CB8AC3E}">
        <p14:creationId xmlns:p14="http://schemas.microsoft.com/office/powerpoint/2010/main" val="2568577800"/>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9379</TotalTime>
  <Words>1660</Words>
  <Application>Microsoft Office PowerPoint</Application>
  <PresentationFormat>Vlastní</PresentationFormat>
  <Paragraphs>152</Paragraphs>
  <Slides>14</Slides>
  <Notes>14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Aptos</vt:lpstr>
      <vt:lpstr>Arial</vt:lpstr>
      <vt:lpstr>Calibri</vt:lpstr>
      <vt:lpstr>Wingdings</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kobog</dc:creator>
  <cp:lastModifiedBy>Michal Procházka</cp:lastModifiedBy>
  <cp:revision>147</cp:revision>
  <cp:lastPrinted>2024-12-04T15:32:41Z</cp:lastPrinted>
  <dcterms:created xsi:type="dcterms:W3CDTF">2018-05-21T09:31:15Z</dcterms:created>
  <dcterms:modified xsi:type="dcterms:W3CDTF">2024-12-05T09:46:00Z</dcterms:modified>
</cp:coreProperties>
</file>