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8"/>
  </p:notesMasterIdLst>
  <p:sldIdLst>
    <p:sldId id="839" r:id="rId4"/>
    <p:sldId id="1141" r:id="rId5"/>
    <p:sldId id="1183" r:id="rId6"/>
    <p:sldId id="1155" r:id="rId7"/>
    <p:sldId id="1182" r:id="rId8"/>
    <p:sldId id="848" r:id="rId9"/>
    <p:sldId id="1195" r:id="rId10"/>
    <p:sldId id="1189" r:id="rId11"/>
    <p:sldId id="1196" r:id="rId12"/>
    <p:sldId id="1184" r:id="rId13"/>
    <p:sldId id="1186" r:id="rId14"/>
    <p:sldId id="1192" r:id="rId15"/>
    <p:sldId id="1187" r:id="rId16"/>
    <p:sldId id="1194" r:id="rId17"/>
  </p:sldIdLst>
  <p:sldSz cx="13442950" cy="7561263"/>
  <p:notesSz cx="6797675" cy="9926638"/>
  <p:defaultTextStyle>
    <a:defPPr>
      <a:defRPr lang="cs-CZ"/>
    </a:defPPr>
    <a:lvl1pPr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 userDrawn="1">
          <p15:clr>
            <a:srgbClr val="A4A3A4"/>
          </p15:clr>
        </p15:guide>
        <p15:guide id="2" pos="42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00"/>
    <a:srgbClr val="FF0066"/>
    <a:srgbClr val="004B30"/>
    <a:srgbClr val="EBF4E8"/>
    <a:srgbClr val="C7E7B1"/>
    <a:srgbClr val="C6C6C6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4DF9D9-9A27-409C-B649-0DBD5CBEC003}" v="5" dt="2025-07-22T21:03:17.5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893" y="43"/>
      </p:cViewPr>
      <p:guideLst>
        <p:guide orient="horz" pos="2382"/>
        <p:guide pos="42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rocházka" userId="ef93e34c-5581-40c0-8a20-f1f2a5b91b08" providerId="ADAL" clId="{7D4DF9D9-9A27-409C-B649-0DBD5CBEC003}"/>
    <pc:docChg chg="modSld">
      <pc:chgData name="Michal Procházka" userId="ef93e34c-5581-40c0-8a20-f1f2a5b91b08" providerId="ADAL" clId="{7D4DF9D9-9A27-409C-B649-0DBD5CBEC003}" dt="2025-07-22T21:05:52.500" v="69" actId="255"/>
      <pc:docMkLst>
        <pc:docMk/>
      </pc:docMkLst>
      <pc:sldChg chg="modSp mod">
        <pc:chgData name="Michal Procházka" userId="ef93e34c-5581-40c0-8a20-f1f2a5b91b08" providerId="ADAL" clId="{7D4DF9D9-9A27-409C-B649-0DBD5CBEC003}" dt="2025-07-22T21:00:53.966" v="16" actId="20577"/>
        <pc:sldMkLst>
          <pc:docMk/>
          <pc:sldMk cId="2957215832" sldId="1184"/>
        </pc:sldMkLst>
        <pc:spChg chg="mod">
          <ac:chgData name="Michal Procházka" userId="ef93e34c-5581-40c0-8a20-f1f2a5b91b08" providerId="ADAL" clId="{7D4DF9D9-9A27-409C-B649-0DBD5CBEC003}" dt="2025-07-22T21:00:53.966" v="16" actId="20577"/>
          <ac:spMkLst>
            <pc:docMk/>
            <pc:sldMk cId="2957215832" sldId="1184"/>
            <ac:spMk id="4" creationId="{F6AD46B1-AD20-4019-C380-3A765EB39884}"/>
          </ac:spMkLst>
        </pc:spChg>
      </pc:sldChg>
      <pc:sldChg chg="modSp mod">
        <pc:chgData name="Michal Procházka" userId="ef93e34c-5581-40c0-8a20-f1f2a5b91b08" providerId="ADAL" clId="{7D4DF9D9-9A27-409C-B649-0DBD5CBEC003}" dt="2025-07-22T21:01:38.175" v="24" actId="20577"/>
        <pc:sldMkLst>
          <pc:docMk/>
          <pc:sldMk cId="1855582090" sldId="1186"/>
        </pc:sldMkLst>
        <pc:spChg chg="mod">
          <ac:chgData name="Michal Procházka" userId="ef93e34c-5581-40c0-8a20-f1f2a5b91b08" providerId="ADAL" clId="{7D4DF9D9-9A27-409C-B649-0DBD5CBEC003}" dt="2025-07-22T21:01:38.175" v="24" actId="20577"/>
          <ac:spMkLst>
            <pc:docMk/>
            <pc:sldMk cId="1855582090" sldId="1186"/>
            <ac:spMk id="4" creationId="{622C860D-B1E6-C1C9-1805-58E3D5118626}"/>
          </ac:spMkLst>
        </pc:spChg>
      </pc:sldChg>
      <pc:sldChg chg="modSp mod">
        <pc:chgData name="Michal Procházka" userId="ef93e34c-5581-40c0-8a20-f1f2a5b91b08" providerId="ADAL" clId="{7D4DF9D9-9A27-409C-B649-0DBD5CBEC003}" dt="2025-07-22T21:05:52.500" v="69" actId="255"/>
        <pc:sldMkLst>
          <pc:docMk/>
          <pc:sldMk cId="2846243048" sldId="1187"/>
        </pc:sldMkLst>
        <pc:spChg chg="mod">
          <ac:chgData name="Michal Procházka" userId="ef93e34c-5581-40c0-8a20-f1f2a5b91b08" providerId="ADAL" clId="{7D4DF9D9-9A27-409C-B649-0DBD5CBEC003}" dt="2025-07-22T21:05:52.500" v="69" actId="255"/>
          <ac:spMkLst>
            <pc:docMk/>
            <pc:sldMk cId="2846243048" sldId="1187"/>
            <ac:spMk id="4" creationId="{D31A9645-4D98-8415-FFCB-DCD720635DB1}"/>
          </ac:spMkLst>
        </pc:spChg>
      </pc:sldChg>
      <pc:sldChg chg="modSp mod">
        <pc:chgData name="Michal Procházka" userId="ef93e34c-5581-40c0-8a20-f1f2a5b91b08" providerId="ADAL" clId="{7D4DF9D9-9A27-409C-B649-0DBD5CBEC003}" dt="2025-07-22T21:04:46.315" v="52" actId="1035"/>
        <pc:sldMkLst>
          <pc:docMk/>
          <pc:sldMk cId="770475945" sldId="1189"/>
        </pc:sldMkLst>
        <pc:spChg chg="mod">
          <ac:chgData name="Michal Procházka" userId="ef93e34c-5581-40c0-8a20-f1f2a5b91b08" providerId="ADAL" clId="{7D4DF9D9-9A27-409C-B649-0DBD5CBEC003}" dt="2025-07-22T21:04:46.315" v="52" actId="1035"/>
          <ac:spMkLst>
            <pc:docMk/>
            <pc:sldMk cId="770475945" sldId="1189"/>
            <ac:spMk id="7" creationId="{03CE46ED-DC9D-E1F8-8961-9366365AB2B6}"/>
          </ac:spMkLst>
        </pc:spChg>
      </pc:sldChg>
      <pc:sldChg chg="modSp mod">
        <pc:chgData name="Michal Procházka" userId="ef93e34c-5581-40c0-8a20-f1f2a5b91b08" providerId="ADAL" clId="{7D4DF9D9-9A27-409C-B649-0DBD5CBEC003}" dt="2025-07-22T21:04:04.112" v="27" actId="14100"/>
        <pc:sldMkLst>
          <pc:docMk/>
          <pc:sldMk cId="2935252856" sldId="1192"/>
        </pc:sldMkLst>
        <pc:spChg chg="mod">
          <ac:chgData name="Michal Procházka" userId="ef93e34c-5581-40c0-8a20-f1f2a5b91b08" providerId="ADAL" clId="{7D4DF9D9-9A27-409C-B649-0DBD5CBEC003}" dt="2025-07-22T21:04:04.112" v="27" actId="14100"/>
          <ac:spMkLst>
            <pc:docMk/>
            <pc:sldMk cId="2935252856" sldId="1192"/>
            <ac:spMk id="4" creationId="{BA93B683-2DFE-C47F-3A81-6F3ADFA5B9C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rtin%20P&#253;cha\AppData\Local\Microsoft\Windows\INetCache\Content.Outlook\WADX7K3F\fc-inflace-a-1989_graf%20se%20spojnicemi%20(004)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cs-CZ" sz="2800" b="1" baseline="0">
                <a:solidFill>
                  <a:sysClr val="windowText" lastClr="000000"/>
                </a:solidFill>
              </a:rPr>
              <a:t>Dynamika cen zem. výrobců a inflace v ČR (výpočty z údajů ČSÚ); </a:t>
            </a:r>
          </a:p>
        </c:rich>
      </c:tx>
      <c:layout>
        <c:manualLayout>
          <c:xMode val="edge"/>
          <c:yMode val="edge"/>
          <c:x val="0.14181397251451297"/>
          <c:y val="4.6032709815092124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9306378584120283E-2"/>
          <c:y val="0.17889244459415835"/>
          <c:w val="0.9446284955121349"/>
          <c:h val="0.70333745046575058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Ceny zem. výrobců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List1!$A$2:$A$35</c:f>
              <c:strCache>
                <c:ptCount val="34"/>
                <c:pt idx="0">
                  <c:v>r 1989</c:v>
                </c:pt>
                <c:pt idx="1">
                  <c:v>r.1990</c:v>
                </c:pt>
                <c:pt idx="2">
                  <c:v>r.1993</c:v>
                </c:pt>
                <c:pt idx="3">
                  <c:v>r.1994</c:v>
                </c:pt>
                <c:pt idx="4">
                  <c:v>r.1995</c:v>
                </c:pt>
                <c:pt idx="5">
                  <c:v>r.1997</c:v>
                </c:pt>
                <c:pt idx="6">
                  <c:v>r.1998</c:v>
                </c:pt>
                <c:pt idx="7">
                  <c:v>r.1999</c:v>
                </c:pt>
                <c:pt idx="8">
                  <c:v>r.2000</c:v>
                </c:pt>
                <c:pt idx="9">
                  <c:v>r 2001</c:v>
                </c:pt>
                <c:pt idx="10">
                  <c:v>r.2002</c:v>
                </c:pt>
                <c:pt idx="11">
                  <c:v>r.2003</c:v>
                </c:pt>
                <c:pt idx="12">
                  <c:v>r.2004</c:v>
                </c:pt>
                <c:pt idx="13">
                  <c:v>r.2005</c:v>
                </c:pt>
                <c:pt idx="14">
                  <c:v>r.2006</c:v>
                </c:pt>
                <c:pt idx="15">
                  <c:v>r.2007</c:v>
                </c:pt>
                <c:pt idx="16">
                  <c:v>r.2008</c:v>
                </c:pt>
                <c:pt idx="17">
                  <c:v>r.2009</c:v>
                </c:pt>
                <c:pt idx="18">
                  <c:v>r.2010</c:v>
                </c:pt>
                <c:pt idx="19">
                  <c:v>r.2011</c:v>
                </c:pt>
                <c:pt idx="20">
                  <c:v>r 2012</c:v>
                </c:pt>
                <c:pt idx="21">
                  <c:v>r.2013</c:v>
                </c:pt>
                <c:pt idx="22">
                  <c:v>r.2014</c:v>
                </c:pt>
                <c:pt idx="23">
                  <c:v>r.2015</c:v>
                </c:pt>
                <c:pt idx="24">
                  <c:v>r.2016</c:v>
                </c:pt>
                <c:pt idx="25">
                  <c:v>r 2017</c:v>
                </c:pt>
                <c:pt idx="26">
                  <c:v>r.2018</c:v>
                </c:pt>
                <c:pt idx="27">
                  <c:v>r.2019</c:v>
                </c:pt>
                <c:pt idx="28">
                  <c:v>r.2020</c:v>
                </c:pt>
                <c:pt idx="29">
                  <c:v>r.2021</c:v>
                </c:pt>
                <c:pt idx="30">
                  <c:v>r.2022</c:v>
                </c:pt>
                <c:pt idx="31">
                  <c:v>r.2023</c:v>
                </c:pt>
                <c:pt idx="32">
                  <c:v>r.2024</c:v>
                </c:pt>
                <c:pt idx="33">
                  <c:v>I.-V.25</c:v>
                </c:pt>
              </c:strCache>
            </c:strRef>
          </c:cat>
          <c:val>
            <c:numRef>
              <c:f>List1!$B$2:$B$35</c:f>
              <c:numCache>
                <c:formatCode>0.0</c:formatCode>
                <c:ptCount val="34"/>
                <c:pt idx="0" formatCode="General">
                  <c:v>100</c:v>
                </c:pt>
                <c:pt idx="1">
                  <c:v>104.1</c:v>
                </c:pt>
                <c:pt idx="2">
                  <c:v>120.6</c:v>
                </c:pt>
                <c:pt idx="3">
                  <c:v>126.2</c:v>
                </c:pt>
                <c:pt idx="4">
                  <c:v>135.80000000000001</c:v>
                </c:pt>
                <c:pt idx="5">
                  <c:v>151.4</c:v>
                </c:pt>
                <c:pt idx="6">
                  <c:v>154.80000000000001</c:v>
                </c:pt>
                <c:pt idx="7">
                  <c:v>136.69999999999999</c:v>
                </c:pt>
                <c:pt idx="8">
                  <c:v>149.30000000000001</c:v>
                </c:pt>
                <c:pt idx="9">
                  <c:v>161.80000000000001</c:v>
                </c:pt>
                <c:pt idx="10">
                  <c:v>146.4</c:v>
                </c:pt>
                <c:pt idx="11">
                  <c:v>142.1</c:v>
                </c:pt>
                <c:pt idx="12">
                  <c:v>153.6</c:v>
                </c:pt>
                <c:pt idx="13">
                  <c:v>139.5</c:v>
                </c:pt>
                <c:pt idx="14">
                  <c:v>142.6</c:v>
                </c:pt>
                <c:pt idx="15">
                  <c:v>166.1</c:v>
                </c:pt>
                <c:pt idx="16">
                  <c:v>180.7</c:v>
                </c:pt>
                <c:pt idx="17">
                  <c:v>135.9</c:v>
                </c:pt>
                <c:pt idx="18">
                  <c:v>143.19999999999999</c:v>
                </c:pt>
                <c:pt idx="19">
                  <c:v>170.5</c:v>
                </c:pt>
                <c:pt idx="20">
                  <c:v>177.5</c:v>
                </c:pt>
                <c:pt idx="21">
                  <c:v>185.5</c:v>
                </c:pt>
                <c:pt idx="22">
                  <c:v>178.4</c:v>
                </c:pt>
                <c:pt idx="23">
                  <c:v>167.5</c:v>
                </c:pt>
                <c:pt idx="24">
                  <c:v>159.30000000000001</c:v>
                </c:pt>
                <c:pt idx="25">
                  <c:v>172.2</c:v>
                </c:pt>
                <c:pt idx="26">
                  <c:v>172.2</c:v>
                </c:pt>
                <c:pt idx="27">
                  <c:v>180.8</c:v>
                </c:pt>
                <c:pt idx="28">
                  <c:v>174.8</c:v>
                </c:pt>
                <c:pt idx="29">
                  <c:v>186.9</c:v>
                </c:pt>
                <c:pt idx="30">
                  <c:v>246.5</c:v>
                </c:pt>
                <c:pt idx="31">
                  <c:v>231.5</c:v>
                </c:pt>
                <c:pt idx="32">
                  <c:v>217.6</c:v>
                </c:pt>
                <c:pt idx="33">
                  <c:v>243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879-4D8C-A93D-F1664529E67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Inflace</c:v>
                </c:pt>
              </c:strCache>
            </c:strRef>
          </c:tx>
          <c:spPr>
            <a:ln w="25400">
              <a:solidFill>
                <a:srgbClr val="F7A600"/>
              </a:solidFill>
              <a:prstDash val="solid"/>
            </a:ln>
          </c:spPr>
          <c:cat>
            <c:strRef>
              <c:f>List1!$A$2:$A$35</c:f>
              <c:strCache>
                <c:ptCount val="34"/>
                <c:pt idx="0">
                  <c:v>r 1989</c:v>
                </c:pt>
                <c:pt idx="1">
                  <c:v>r.1990</c:v>
                </c:pt>
                <c:pt idx="2">
                  <c:v>r.1993</c:v>
                </c:pt>
                <c:pt idx="3">
                  <c:v>r.1994</c:v>
                </c:pt>
                <c:pt idx="4">
                  <c:v>r.1995</c:v>
                </c:pt>
                <c:pt idx="5">
                  <c:v>r.1997</c:v>
                </c:pt>
                <c:pt idx="6">
                  <c:v>r.1998</c:v>
                </c:pt>
                <c:pt idx="7">
                  <c:v>r.1999</c:v>
                </c:pt>
                <c:pt idx="8">
                  <c:v>r.2000</c:v>
                </c:pt>
                <c:pt idx="9">
                  <c:v>r 2001</c:v>
                </c:pt>
                <c:pt idx="10">
                  <c:v>r.2002</c:v>
                </c:pt>
                <c:pt idx="11">
                  <c:v>r.2003</c:v>
                </c:pt>
                <c:pt idx="12">
                  <c:v>r.2004</c:v>
                </c:pt>
                <c:pt idx="13">
                  <c:v>r.2005</c:v>
                </c:pt>
                <c:pt idx="14">
                  <c:v>r.2006</c:v>
                </c:pt>
                <c:pt idx="15">
                  <c:v>r.2007</c:v>
                </c:pt>
                <c:pt idx="16">
                  <c:v>r.2008</c:v>
                </c:pt>
                <c:pt idx="17">
                  <c:v>r.2009</c:v>
                </c:pt>
                <c:pt idx="18">
                  <c:v>r.2010</c:v>
                </c:pt>
                <c:pt idx="19">
                  <c:v>r.2011</c:v>
                </c:pt>
                <c:pt idx="20">
                  <c:v>r 2012</c:v>
                </c:pt>
                <c:pt idx="21">
                  <c:v>r.2013</c:v>
                </c:pt>
                <c:pt idx="22">
                  <c:v>r.2014</c:v>
                </c:pt>
                <c:pt idx="23">
                  <c:v>r.2015</c:v>
                </c:pt>
                <c:pt idx="24">
                  <c:v>r.2016</c:v>
                </c:pt>
                <c:pt idx="25">
                  <c:v>r 2017</c:v>
                </c:pt>
                <c:pt idx="26">
                  <c:v>r.2018</c:v>
                </c:pt>
                <c:pt idx="27">
                  <c:v>r.2019</c:v>
                </c:pt>
                <c:pt idx="28">
                  <c:v>r.2020</c:v>
                </c:pt>
                <c:pt idx="29">
                  <c:v>r.2021</c:v>
                </c:pt>
                <c:pt idx="30">
                  <c:v>r.2022</c:v>
                </c:pt>
                <c:pt idx="31">
                  <c:v>r.2023</c:v>
                </c:pt>
                <c:pt idx="32">
                  <c:v>r.2024</c:v>
                </c:pt>
                <c:pt idx="33">
                  <c:v>I.-V.25</c:v>
                </c:pt>
              </c:strCache>
            </c:strRef>
          </c:cat>
          <c:val>
            <c:numRef>
              <c:f>List1!$C$2:$C$35</c:f>
              <c:numCache>
                <c:formatCode>0.0</c:formatCode>
                <c:ptCount val="34"/>
                <c:pt idx="0" formatCode="General">
                  <c:v>100</c:v>
                </c:pt>
                <c:pt idx="1">
                  <c:v>109.7</c:v>
                </c:pt>
                <c:pt idx="2">
                  <c:v>230.6</c:v>
                </c:pt>
                <c:pt idx="3">
                  <c:v>253.6</c:v>
                </c:pt>
                <c:pt idx="4">
                  <c:v>276.7</c:v>
                </c:pt>
                <c:pt idx="5">
                  <c:v>326.60000000000002</c:v>
                </c:pt>
                <c:pt idx="6">
                  <c:v>361.6</c:v>
                </c:pt>
                <c:pt idx="7">
                  <c:v>369.2</c:v>
                </c:pt>
                <c:pt idx="8">
                  <c:v>383.6</c:v>
                </c:pt>
                <c:pt idx="9">
                  <c:v>401.6</c:v>
                </c:pt>
                <c:pt idx="10">
                  <c:v>408.8</c:v>
                </c:pt>
                <c:pt idx="11">
                  <c:v>409.2</c:v>
                </c:pt>
                <c:pt idx="12">
                  <c:v>420.7</c:v>
                </c:pt>
                <c:pt idx="13">
                  <c:v>428.7</c:v>
                </c:pt>
                <c:pt idx="14">
                  <c:v>439.4</c:v>
                </c:pt>
                <c:pt idx="15">
                  <c:v>451.7</c:v>
                </c:pt>
                <c:pt idx="16">
                  <c:v>480.2</c:v>
                </c:pt>
                <c:pt idx="17">
                  <c:v>485</c:v>
                </c:pt>
                <c:pt idx="18">
                  <c:v>492.3</c:v>
                </c:pt>
                <c:pt idx="19">
                  <c:v>501.6</c:v>
                </c:pt>
                <c:pt idx="20">
                  <c:v>518.20000000000005</c:v>
                </c:pt>
                <c:pt idx="21">
                  <c:v>525.4</c:v>
                </c:pt>
                <c:pt idx="22">
                  <c:v>527.5</c:v>
                </c:pt>
                <c:pt idx="23">
                  <c:v>529.1</c:v>
                </c:pt>
                <c:pt idx="24">
                  <c:v>532.79999999999995</c:v>
                </c:pt>
                <c:pt idx="25">
                  <c:v>546.1</c:v>
                </c:pt>
                <c:pt idx="26">
                  <c:v>557.6</c:v>
                </c:pt>
                <c:pt idx="27">
                  <c:v>573.20000000000005</c:v>
                </c:pt>
                <c:pt idx="28">
                  <c:v>591.5</c:v>
                </c:pt>
                <c:pt idx="29">
                  <c:v>614</c:v>
                </c:pt>
                <c:pt idx="30">
                  <c:v>706.7</c:v>
                </c:pt>
                <c:pt idx="31">
                  <c:v>782.3</c:v>
                </c:pt>
                <c:pt idx="32">
                  <c:v>801.1</c:v>
                </c:pt>
                <c:pt idx="33">
                  <c:v>821.1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879-4D8C-A93D-F1664529E6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8491519"/>
        <c:axId val="1"/>
      </c:lineChart>
      <c:catAx>
        <c:axId val="4184915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84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8491519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0185891503419382"/>
          <c:y val="0.20046728557933299"/>
          <c:w val="0.3322808856895908"/>
          <c:h val="6.9126650199770004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6350">
      <a:noFill/>
    </a:ln>
  </c:spPr>
  <c:txPr>
    <a:bodyPr/>
    <a:lstStyle/>
    <a:p>
      <a:pPr>
        <a:defRPr/>
      </a:pPr>
      <a:endParaRPr lang="cs-CZ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AECE8E-CE79-0845-6436-38008418B0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 defTabSz="100037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CDC5B24-9A03-727C-EF2A-54EC59D04B0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2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defTabSz="100037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2E13A6-528A-4414-9EA3-0C6779ABA8FF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F712E2AE-36E8-2D8C-41CA-E4CBD4F3A80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D3FB186-00B6-61B4-3F21-AC7224164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768" y="4715951"/>
            <a:ext cx="5438140" cy="4466987"/>
          </a:xfrm>
          <a:prstGeom prst="rect">
            <a:avLst/>
          </a:prstGeom>
        </p:spPr>
        <p:txBody>
          <a:bodyPr vert="horz" lIns="91870" tIns="45935" rIns="91870" bIns="45935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55E2C5-B48E-A749-16BE-E41776875D4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428711"/>
            <a:ext cx="2945659" cy="496332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 defTabSz="100037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A2D859-850D-84AD-9298-63C06F50A9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0444" y="9428711"/>
            <a:ext cx="2945659" cy="496332"/>
          </a:xfrm>
          <a:prstGeom prst="rect">
            <a:avLst/>
          </a:prstGeom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B2B6D8-27EA-4016-9AD1-794CADAB82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70355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888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>
            <a:extLst>
              <a:ext uri="{FF2B5EF4-FFF2-40B4-BE49-F238E27FC236}">
                <a16:creationId xmlns:a16="http://schemas.microsoft.com/office/drawing/2014/main" id="{E97C1864-1691-7710-C827-4275D8E8890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>
            <a:extLst>
              <a:ext uri="{FF2B5EF4-FFF2-40B4-BE49-F238E27FC236}">
                <a16:creationId xmlns:a16="http://schemas.microsoft.com/office/drawing/2014/main" id="{EF44EA4D-EC72-C4D1-5585-8938163D5E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100" name="Zástupný symbol pro číslo snímku 3">
            <a:extLst>
              <a:ext uri="{FF2B5EF4-FFF2-40B4-BE49-F238E27FC236}">
                <a16:creationId xmlns:a16="http://schemas.microsoft.com/office/drawing/2014/main" id="{6EF4AB75-FFF2-AF87-4241-AF6F98C453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F3C8BE-69F9-4C63-A135-25FEC5EC2C36}" type="slidenum">
              <a:rPr lang="cs-CZ" altLang="cs-CZ" sz="1200" smtClean="0"/>
              <a:pPr>
                <a:spcBef>
                  <a:spcPct val="0"/>
                </a:spcBef>
              </a:pPr>
              <a:t>1</a:t>
            </a:fld>
            <a:endParaRPr lang="cs-CZ" altLang="cs-CZ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7BA356-6225-6BC2-1629-4FA747D36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285A740-40BA-3E86-0CCD-2FF9B4E105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CD90D2E-C8E1-4D4B-42A9-0EDCC09F7A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6D418-51D0-BC72-A291-B9CB8F095F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659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0068DE-9AA0-5B14-4A6D-1EE2EE13E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83F82FA-C8DC-39BA-E5B6-92BD866878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8E0E47-FD65-C2AA-08DF-37CD83DFFA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DF14A-CCCC-6783-248E-A8F2FD6B5D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91010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FC976A-EC94-B5E5-9070-92D68EE9A1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F4A9A2-03E9-6E57-6F2A-7A8324A0FBC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28FAD77-C4E3-B80D-49A5-01EA18B74F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6D4A8-1794-0463-CF8A-55492CA4F9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61668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1CCF66-6027-88B6-C703-C84972712A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obrázek snímku 1">
            <a:extLst>
              <a:ext uri="{FF2B5EF4-FFF2-40B4-BE49-F238E27FC236}">
                <a16:creationId xmlns:a16="http://schemas.microsoft.com/office/drawing/2014/main" id="{E6C4B588-134C-A3CE-367F-3FC34F554D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Zástupný symbol pro poznámky 2">
            <a:extLst>
              <a:ext uri="{FF2B5EF4-FFF2-40B4-BE49-F238E27FC236}">
                <a16:creationId xmlns:a16="http://schemas.microsoft.com/office/drawing/2014/main" id="{9E0A7F93-C78F-B748-E917-7B2C48AB0CF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4100" name="Zástupný symbol pro číslo snímku 3">
            <a:extLst>
              <a:ext uri="{FF2B5EF4-FFF2-40B4-BE49-F238E27FC236}">
                <a16:creationId xmlns:a16="http://schemas.microsoft.com/office/drawing/2014/main" id="{520B430B-39A0-B966-24D4-9FF912ECCA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AF3C8BE-69F9-4C63-A135-25FEC5EC2C36}" type="slidenum">
              <a:rPr lang="cs-CZ" altLang="cs-CZ" sz="1200" smtClean="0"/>
              <a:pPr>
                <a:spcBef>
                  <a:spcPct val="0"/>
                </a:spcBef>
              </a:pPr>
              <a:t>14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541479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03DBA2-1921-5771-2CE9-87B3937BB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8C4075B-EE30-65E3-EB9A-1ADE5BA0EA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F0F90BE-AEDF-6317-2B5A-259E4E956E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57D8E8-90ED-9BAF-70E0-89E29A971F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14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047BB2-C9DF-61CE-C372-3AD877808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70BE15-905C-32A6-76B3-5573A0625FF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256B5E-8B12-2BB4-7D07-8120B46C6E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4D46D-9396-C4D1-2BCD-07912A02DA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016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1BB249-07A2-D029-DCEB-44E6927F4D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383DBAE7-685E-7E87-6E23-BAF67C2568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9132B46-F1E0-F78B-1681-80AC91AD68A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BFBE231-A431-2D64-DC07-2FA76EC39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413362-81E8-47D1-BBE7-7C5584B8B25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3245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>
            <a:extLst>
              <a:ext uri="{FF2B5EF4-FFF2-40B4-BE49-F238E27FC236}">
                <a16:creationId xmlns:a16="http://schemas.microsoft.com/office/drawing/2014/main" id="{2956D520-FDBE-4A75-AE9C-CA7BA91B8F8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>
            <a:extLst>
              <a:ext uri="{FF2B5EF4-FFF2-40B4-BE49-F238E27FC236}">
                <a16:creationId xmlns:a16="http://schemas.microsoft.com/office/drawing/2014/main" id="{17376B6D-CB8E-49D9-B2D3-0D8ACC22A5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30724" name="Zástupný symbol pro číslo snímku 3">
            <a:extLst>
              <a:ext uri="{FF2B5EF4-FFF2-40B4-BE49-F238E27FC236}">
                <a16:creationId xmlns:a16="http://schemas.microsoft.com/office/drawing/2014/main" id="{6185CC81-A3E4-4C17-A123-54805B30D6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6125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7763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655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6925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24125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81325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8525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95725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1EC72B7-C8D9-4725-BFD5-3EF6F3DA4819}" type="slidenum">
              <a:rPr lang="cs-CZ" altLang="cs-CZ" sz="1200" smtClean="0">
                <a:latin typeface="Calibri" panose="020F0502020204030204" pitchFamily="34" charset="0"/>
              </a:rPr>
              <a:pPr/>
              <a:t>6</a:t>
            </a:fld>
            <a:endParaRPr lang="cs-CZ" altLang="cs-CZ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470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5BF4E7-15F5-45FD-FBBF-69B54DEE1D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FE908F-0D5D-157C-BBF1-8DAE2928FF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EFC403C-2B4D-9A9C-5C69-6E934C137A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B06A02-D8FF-EF53-289F-077DCDC9FE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322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3736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67987E-1983-494E-4B59-F4E7ED2675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C905D2-D551-1B9C-4E42-FFD22812B28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69C8FFA-6C43-8827-7882-59194AD18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64811-46C3-FD3F-BE42-11DAD99B54F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86506-8F81-33C3-7939-BFC0075D70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BEFCD7-6DB2-C388-4D51-5A2EC4EBB3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73242EF-CBD7-EA8F-E30C-BE6501CD9C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D4129-6518-E298-375A-64AC28499A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667E1-E601-4AAF-B95C-B25720D70A6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609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08221" y="2348895"/>
            <a:ext cx="11426508" cy="1620771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16443" y="4284717"/>
            <a:ext cx="9410065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750092-767E-1E4F-A29A-797BEC7B6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9AEEA-740D-4EEC-B5D3-E70A7E3EC703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561B06-B4BC-B07F-CB82-FDD30F10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6640C7D-D78B-AEDC-198D-9F947C4E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42D8-84E2-4C47-94DB-617C5D926E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4724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3F55DD-C3F2-03EA-7A1A-9E4E6D00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52FD4-56F6-40DA-A5C9-3E5AA0F59D63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CA310A-4CF2-C84C-6582-072D71183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66E787-57CB-C4FA-30C4-85316F747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27A48-894E-4CC4-A1E2-73B0A18E7D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608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558317" y="302803"/>
            <a:ext cx="3276720" cy="645157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8160" y="302803"/>
            <a:ext cx="9606109" cy="6451578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D22973-5AD7-E142-E4FF-74964058A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60A05-567B-46DA-B056-0ECFDA758618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6DE728-732B-9118-5F9B-E7D695612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1105E1-5003-D8C8-8BBB-A04EC3B57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552F5-DBBC-4190-BEB6-E0A821CE8E6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058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54DEF5-66C5-3329-D681-241849095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77794-9964-451E-B836-885C114013E1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5F0861-3DF9-6159-2674-7E7C074D7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2473D0-3A5A-83DA-C99C-767EACA17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80EA1-8F80-44FC-AF7A-3A5124BF1D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289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1900" y="4858814"/>
            <a:ext cx="11426508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1900" y="3204786"/>
            <a:ext cx="11426508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D6CA9A-B120-9D90-F43D-49B344608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AB1D7-C1A5-4C38-B977-726E7A0E1B8D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0D485B-8667-C8E0-5B80-3B800111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C165E8-4A4E-ED1F-2934-CD1D9EEF4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4F1C-4AAB-4A25-9821-A240C82119D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81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8161" y="1764296"/>
            <a:ext cx="6441414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393623" y="1764296"/>
            <a:ext cx="6441414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372D482D-44B1-DF84-7752-90BA8BD2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D2C77-F81D-4917-97F7-44732D7975FB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3F43632F-8408-CA59-F7E4-9FD3B50A0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476BA42F-0C75-70B2-3211-1D8014F76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71FF-214D-4832-BF1B-66CC8AD7AE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905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148" y="302802"/>
            <a:ext cx="12098655" cy="1260211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72148" y="1692534"/>
            <a:ext cx="5939637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72148" y="2397901"/>
            <a:ext cx="5939637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828833" y="1692534"/>
            <a:ext cx="5941971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828833" y="2397901"/>
            <a:ext cx="5941971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86737695-FD05-307B-0D49-3EFB04691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7F0BB-FD26-49BC-ADC0-0A7C3E81A41E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53F74064-9FB9-40D0-901E-5DF81CDF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B065C51F-14EA-340C-2341-A0C1A5F5E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036DE-E103-4288-A1E6-F62D0DCC623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21402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03BC7847-4C24-D986-73E2-25B9B8DE4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1AB15-FCCC-4341-8DCD-ECD40B5DD9F9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F37BA1DE-EF6E-E591-7102-BF6B29CE9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678F7D1E-5DC2-309F-03A8-84FA4388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B7314-A9C9-4E0F-A481-09312CC415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4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2337B970-A642-D192-8F22-BBC0FAEC8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610EF-ABAA-4C34-8942-855AA3F00531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2B3A8410-79C0-738A-904D-03CC6797F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DC9EA79A-2295-36E7-ECE7-D7B57F4AB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A83EA-22E6-4522-85BC-371BF7BF66D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593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2148" y="301050"/>
            <a:ext cx="4422638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5821" y="301052"/>
            <a:ext cx="7514982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2148" y="1582266"/>
            <a:ext cx="4422638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A5D98D23-987C-6F83-46C7-61CFE1E8E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0283D-30FF-4477-A8F9-7D00524747D8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CDF2D3E1-FCD6-814B-500A-11CCB2293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2F32D864-FE1D-A11D-71CA-0D5D77527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10769-71F6-4375-9E88-27082D2DBB5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63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4912" y="5292885"/>
            <a:ext cx="806577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634912" y="675613"/>
            <a:ext cx="806577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634912" y="5917739"/>
            <a:ext cx="806577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975908E1-5AE4-481E-A35B-D8D6F3CB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945EF-9227-407A-875D-3AE50DBDE0B2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2D903942-95F1-A5A6-0310-89EFC62D2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842B6ABB-8B39-3EFA-27F8-12B0DFB9A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E6B97-4EED-4851-967E-5CF34859B7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2530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668694B6-CA4B-888C-EDF5-13B7D51192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72548" y="303214"/>
            <a:ext cx="12097857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F7CF8224-CC60-71D7-FCE8-35845DA3B5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72548" y="1763713"/>
            <a:ext cx="12097857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402095-75D2-33D8-A5A2-62724C11BF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2547" y="7008814"/>
            <a:ext cx="3137221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BFC26F-991B-4BEA-A1F1-E08B0D84BB55}" type="datetimeFigureOut">
              <a:rPr lang="cs-CZ"/>
              <a:pPr>
                <a:defRPr/>
              </a:pPr>
              <a:t>22.07.2025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CE1B278-2B6A-6327-B710-051BCB0AB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92078" y="7008814"/>
            <a:ext cx="4258797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 defTabSz="995690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F95752-C9D1-58B8-0EC0-CAA60E019A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33183" y="7008814"/>
            <a:ext cx="3137221" cy="401637"/>
          </a:xfrm>
          <a:prstGeom prst="rect">
            <a:avLst/>
          </a:prstGeom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FCE5E5C-FB02-4494-9B04-B4E06AE5AA4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311150" algn="l" defTabSz="995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7650" algn="l" defTabSz="995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488" indent="-247650" algn="l" defTabSz="995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963" indent="-247650" algn="l" defTabSz="9953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ovéPole 8">
            <a:extLst>
              <a:ext uri="{FF2B5EF4-FFF2-40B4-BE49-F238E27FC236}">
                <a16:creationId xmlns:a16="http://schemas.microsoft.com/office/drawing/2014/main" id="{4A1F725A-A1AE-D117-8365-D8320E63D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789" y="4953653"/>
            <a:ext cx="5447138" cy="567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7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7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3087">
                <a:latin typeface="Helvetica" panose="020B0604020202020204" pitchFamily="34" charset="0"/>
                <a:cs typeface="Helvetica" panose="020B0604020202020204" pitchFamily="34" charset="0"/>
              </a:rPr>
              <a:t>18. července 2025</a:t>
            </a:r>
          </a:p>
        </p:txBody>
      </p:sp>
      <p:pic>
        <p:nvPicPr>
          <p:cNvPr id="4" name="object 3">
            <a:extLst>
              <a:ext uri="{FF2B5EF4-FFF2-40B4-BE49-F238E27FC236}">
                <a16:creationId xmlns:a16="http://schemas.microsoft.com/office/drawing/2014/main" id="{A5208534-38B2-32F8-5C94-4A0193984CF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660465"/>
            <a:ext cx="5133900" cy="3881228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040E27F3-5472-7673-2E0B-C955AF4F8ED5}"/>
              </a:ext>
            </a:extLst>
          </p:cNvPr>
          <p:cNvSpPr txBox="1"/>
          <p:nvPr/>
        </p:nvSpPr>
        <p:spPr>
          <a:xfrm>
            <a:off x="5352150" y="2151451"/>
            <a:ext cx="7460336" cy="1980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90" b="1">
                <a:latin typeface="Helvetica" panose="020B0604020202020204" pitchFamily="34" charset="0"/>
                <a:cs typeface="Helvetica" panose="020B0604020202020204" pitchFamily="34" charset="0"/>
              </a:rPr>
              <a:t>Víceletý finanční rámec EU</a:t>
            </a:r>
          </a:p>
          <a:p>
            <a:r>
              <a:rPr lang="cs-CZ" sz="4090" b="1">
                <a:latin typeface="Helvetica" panose="020B0604020202020204" pitchFamily="34" charset="0"/>
                <a:cs typeface="Helvetica" panose="020B0604020202020204" pitchFamily="34" charset="0"/>
              </a:rPr>
              <a:t>a nová Společná zemědělská politika</a:t>
            </a:r>
          </a:p>
        </p:txBody>
      </p:sp>
      <p:pic>
        <p:nvPicPr>
          <p:cNvPr id="25" name="Obrázek 24" descr="Logo ZS ČR | Zemědělský svaz ČR">
            <a:extLst>
              <a:ext uri="{FF2B5EF4-FFF2-40B4-BE49-F238E27FC236}">
                <a16:creationId xmlns:a16="http://schemas.microsoft.com/office/drawing/2014/main" id="{2D127F00-7C88-3B75-E737-B3671C200A2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" t="8178" r="4531" b="5300"/>
          <a:stretch/>
        </p:blipFill>
        <p:spPr bwMode="auto">
          <a:xfrm>
            <a:off x="9983153" y="340089"/>
            <a:ext cx="2591689" cy="8548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9" name="TextovéPole 28">
            <a:extLst>
              <a:ext uri="{FF2B5EF4-FFF2-40B4-BE49-F238E27FC236}">
                <a16:creationId xmlns:a16="http://schemas.microsoft.com/office/drawing/2014/main" id="{D3A14B03-494D-28E0-7AA4-9B06F0209501}"/>
              </a:ext>
            </a:extLst>
          </p:cNvPr>
          <p:cNvSpPr txBox="1"/>
          <p:nvPr/>
        </p:nvSpPr>
        <p:spPr>
          <a:xfrm>
            <a:off x="5352150" y="1528997"/>
            <a:ext cx="8491018" cy="567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87">
                <a:latin typeface="Helvetica" panose="020B0604020202020204" pitchFamily="34" charset="0"/>
                <a:cs typeface="Helvetica" panose="020B0604020202020204" pitchFamily="34" charset="0"/>
              </a:rPr>
              <a:t>Tisková konference</a:t>
            </a:r>
            <a:endParaRPr lang="cs-CZ" sz="3087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F14EDE7-E946-21EE-D506-1BC01D34D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6AD46B1-AD20-4019-C380-3A765EB39884}"/>
              </a:ext>
            </a:extLst>
          </p:cNvPr>
          <p:cNvSpPr txBox="1"/>
          <p:nvPr/>
        </p:nvSpPr>
        <p:spPr>
          <a:xfrm>
            <a:off x="653142" y="363413"/>
            <a:ext cx="12789807" cy="66331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Nové nastavení SZP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3200" kern="100" dirty="0">
                <a:latin typeface="Calibri"/>
                <a:ea typeface="Calibri"/>
                <a:cs typeface="Times New Roman"/>
              </a:rPr>
              <a:t>Dopadne nejtvrději právě na české zemědělství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Povinné 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zastropování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výše dotací na 100 000 EUR pro jednu firmu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cs-CZ" sz="2600" kern="100" dirty="0">
              <a:latin typeface="Calibri"/>
              <a:ea typeface="Calibri"/>
              <a:cs typeface="Times New Roman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Zároveň 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degresivitu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v několika pásmech: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25 % redukce pro podniky s dotacemi ve výši od 20 000 EUR do 50 000 EUR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50% redukce mezi 50 000 EUR a 75 000 EUR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75% redukce mezi 75 000 EUR a 1000 000 EUR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cs-CZ" sz="26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Podle odhadů španělské zemědělské asociace ASAJA by nová pravidla v Česku negativně dopadla na cca 6 000 farem, což představuje přes 90 % produkce tuzemských potravin</a:t>
            </a:r>
            <a:br>
              <a:rPr lang="cs-CZ" sz="2600" kern="100" dirty="0">
                <a:latin typeface="Calibri"/>
                <a:ea typeface="Calibri"/>
                <a:cs typeface="Times New Roman"/>
              </a:rPr>
            </a:br>
            <a:r>
              <a:rPr lang="cs-CZ" sz="2600" kern="100" dirty="0">
                <a:latin typeface="Calibri"/>
                <a:ea typeface="Calibri"/>
                <a:cs typeface="Times New Roman"/>
              </a:rPr>
              <a:t>a 85 % zemědělské půdy</a:t>
            </a:r>
          </a:p>
        </p:txBody>
      </p:sp>
    </p:spTree>
    <p:extLst>
      <p:ext uri="{BB962C8B-B14F-4D97-AF65-F5344CB8AC3E}">
        <p14:creationId xmlns:p14="http://schemas.microsoft.com/office/powerpoint/2010/main" val="295721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F9097B2-EA6A-62F2-4216-6DE33DCB48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22C860D-B1E6-C1C9-1805-58E3D5118626}"/>
              </a:ext>
            </a:extLst>
          </p:cNvPr>
          <p:cNvSpPr txBox="1"/>
          <p:nvPr/>
        </p:nvSpPr>
        <p:spPr>
          <a:xfrm>
            <a:off x="653142" y="363413"/>
            <a:ext cx="12789807" cy="63555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Utrpí i životní prostředí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3200" kern="100" dirty="0">
                <a:latin typeface="Calibri"/>
                <a:ea typeface="Calibri"/>
                <a:cs typeface="Times New Roman"/>
              </a:rPr>
              <a:t>Regulace trvají vs. riziko, že je ale část zemědělců přestane plnit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Obáváme se o schopnost systému zemědělství nadále plnit ambiciózní cíle v oblasti ochrany životního prostředí</a:t>
            </a:r>
          </a:p>
          <a:p>
            <a:endParaRPr lang="cs-CZ" sz="2400" kern="100" dirty="0">
              <a:latin typeface="Calibri"/>
              <a:ea typeface="Calibri"/>
              <a:cs typeface="Times New Roman"/>
            </a:endParaRP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Povinnost je plnit zmizí u dvou skupin:</a:t>
            </a: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- u nejmenších podniků, které budou mít výjimku z plnění</a:t>
            </a: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- u těch větších, kteří ze systému zcela vypadnou kvůli </a:t>
            </a:r>
            <a:r>
              <a:rPr lang="cs-CZ" sz="2400" kern="100" dirty="0" err="1">
                <a:latin typeface="Calibri"/>
                <a:ea typeface="Calibri"/>
                <a:cs typeface="Times New Roman"/>
              </a:rPr>
              <a:t>zastropování</a:t>
            </a:r>
            <a:endParaRPr lang="cs-CZ" sz="2400" kern="100" dirty="0">
              <a:latin typeface="Calibri"/>
              <a:ea typeface="Calibri"/>
              <a:cs typeface="Times New Roman"/>
            </a:endParaRP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Ti se dostanou pod daleko vyšší tlak na ekonomickou efektivnost, čili i pod tlak zvážit ukončení environmentálních opatření, která jim dosud byla alespoň částečně kompenzována dotacemi</a:t>
            </a:r>
          </a:p>
          <a:p>
            <a:endParaRPr lang="cs-CZ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Těm, kteří nadále zůstanou způsobilými žadateli o dotace, environmentální nároky zůstanou zachovány (nebo vzrostou) za současného snížení dotací</a:t>
            </a:r>
          </a:p>
          <a:p>
            <a:endParaRPr lang="cs-CZ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kern="100" dirty="0">
                <a:latin typeface="Calibri"/>
                <a:ea typeface="Calibri"/>
                <a:cs typeface="Times New Roman"/>
              </a:rPr>
              <a:t>Vyšší environmentální stopu má produkce v zemích, ze kterých vzrostou dovozy</a:t>
            </a:r>
          </a:p>
        </p:txBody>
      </p:sp>
    </p:spTree>
    <p:extLst>
      <p:ext uri="{BB962C8B-B14F-4D97-AF65-F5344CB8AC3E}">
        <p14:creationId xmlns:p14="http://schemas.microsoft.com/office/powerpoint/2010/main" val="185558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86EE918-9FA0-3A67-71E3-A0CB69F923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A93B683-2DFE-C47F-3A81-6F3ADFA5B9C1}"/>
              </a:ext>
            </a:extLst>
          </p:cNvPr>
          <p:cNvSpPr txBox="1"/>
          <p:nvPr/>
        </p:nvSpPr>
        <p:spPr>
          <a:xfrm>
            <a:off x="316090" y="363413"/>
            <a:ext cx="13126860" cy="67833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Shrnutí návrhů EK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Sloučení programů a role členských států (sloučení 540 programů do 27 národních)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Sloučení obou pilířů SZP do jednoho nástroje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Jednotný výkonnostní rámec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Environmentální ambice beze změny a byrokracie zůstává (podmíněnosti se nyní bude říkat </a:t>
            </a:r>
            <a:r>
              <a:rPr lang="cs-CZ" sz="2600" i="1" kern="100" dirty="0" err="1">
                <a:latin typeface="Calibri"/>
                <a:ea typeface="Calibri"/>
                <a:cs typeface="Times New Roman"/>
              </a:rPr>
              <a:t>farm</a:t>
            </a:r>
            <a:r>
              <a:rPr lang="cs-CZ" sz="2600" i="1" kern="100" dirty="0">
                <a:latin typeface="Calibri"/>
                <a:ea typeface="Calibri"/>
                <a:cs typeface="Times New Roman"/>
              </a:rPr>
              <a:t> </a:t>
            </a:r>
            <a:r>
              <a:rPr lang="cs-CZ" sz="2600" i="1" kern="100" dirty="0" err="1">
                <a:latin typeface="Calibri"/>
                <a:ea typeface="Calibri"/>
                <a:cs typeface="Times New Roman"/>
              </a:rPr>
              <a:t>stewardship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Výjimky pouze pro nejmenší zemědělce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 err="1">
                <a:latin typeface="Calibri"/>
                <a:ea typeface="Calibri"/>
                <a:cs typeface="Times New Roman"/>
              </a:rPr>
              <a:t>Zastropování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a 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degresivita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(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Degressive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area-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based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income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support)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Financování – z evropského rozpočtu plně (bez spolufinancování) pouze: degresivní podpora příjmu vázaná na plochu, vázané (</a:t>
            </a:r>
            <a:r>
              <a:rPr lang="cs-CZ" sz="2600" kern="100" dirty="0" err="1">
                <a:latin typeface="Calibri"/>
                <a:ea typeface="Calibri"/>
                <a:cs typeface="Times New Roman"/>
              </a:rPr>
              <a:t>couplované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) platby, podpora pěstování bavlny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kern="100" dirty="0" err="1">
                <a:latin typeface="Calibri"/>
                <a:ea typeface="Calibri"/>
                <a:cs typeface="Times New Roman"/>
              </a:rPr>
              <a:t>Couplované</a:t>
            </a:r>
            <a:r>
              <a:rPr lang="cs-CZ" sz="2600" kern="100" dirty="0">
                <a:latin typeface="Calibri"/>
                <a:ea typeface="Calibri"/>
                <a:cs typeface="Times New Roman"/>
              </a:rPr>
              <a:t> platby – navýšení rozpočtu, ale bez rostlinných komodit (ovoce, zelenina, chmel)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Zdvojnásobení krizové rezervy ve výši 6,3 miliardy EUR je pozitivním krokem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Schází snaha urychlit digitalizaci zemědělství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Ekologické zemědělství – platí pro ně SMR a sociální podmíněnost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600" kern="100" dirty="0">
                <a:latin typeface="Calibri"/>
                <a:ea typeface="Calibri"/>
                <a:cs typeface="Times New Roman"/>
              </a:rPr>
              <a:t>Pokud je zemědělec v důchodu, nesmí pobírat PP…</a:t>
            </a:r>
          </a:p>
        </p:txBody>
      </p:sp>
    </p:spTree>
    <p:extLst>
      <p:ext uri="{BB962C8B-B14F-4D97-AF65-F5344CB8AC3E}">
        <p14:creationId xmlns:p14="http://schemas.microsoft.com/office/powerpoint/2010/main" val="2935252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71DB13D3-F257-CD11-EBA6-FAEE9B1A93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31A9645-4D98-8415-FFCB-DCD720635DB1}"/>
              </a:ext>
            </a:extLst>
          </p:cNvPr>
          <p:cNvSpPr txBox="1"/>
          <p:nvPr/>
        </p:nvSpPr>
        <p:spPr>
          <a:xfrm>
            <a:off x="653142" y="363413"/>
            <a:ext cx="12789807" cy="719806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Apel na české politiky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3200" kern="100" dirty="0">
                <a:latin typeface="Calibri"/>
                <a:ea typeface="Calibri"/>
                <a:cs typeface="Times New Roman"/>
              </a:rPr>
              <a:t>Vytvořte společnou nadstranickou vyjednávací pozici ČR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sz="32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Ministrovi zemědělství Marku Výbornému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Nechejte zpracovat nezávislou dopadovou studii návrhů EK na ČR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Vytvořte stálou pracovní skupinu pro SZP za účasti zemědělců</a:t>
            </a:r>
          </a:p>
          <a:p>
            <a:pPr>
              <a:lnSpc>
                <a:spcPct val="107000"/>
              </a:lnSpc>
              <a:spcAft>
                <a:spcPts val="800"/>
              </a:spcAft>
              <a:buNone/>
            </a:pPr>
            <a:endParaRPr lang="cs-CZ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Předsedovi Zemědělského výboru Poslanecké sněmovny Michalu Kučerovi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Vytvořte krizovou koordinační skupinu pod záštitou výboru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Za účasti všech politických stran a zemědělců hledejte shodu a vytvořte společnou vyjednávací pozici v zájmu České republiky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cs-CZ" sz="1100" kern="1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cs-CZ" sz="2400" kern="100" dirty="0">
                <a:latin typeface="Calibri"/>
                <a:ea typeface="Calibri"/>
                <a:cs typeface="Times New Roman"/>
              </a:rPr>
              <a:t>"Tahle hra není o rozpočtu, ale primárně o bezpečnosti. Politici jako by si neuvědomovali důležitost potravinové bezpečnosti v dnešním světě. Vytvářením existenčního tlaku na velkou část produkčních evropských zemědělců návrhy EK potravinovou bezpečnost bezprecedentně ohrožují."</a:t>
            </a:r>
          </a:p>
        </p:txBody>
      </p:sp>
    </p:spTree>
    <p:extLst>
      <p:ext uri="{BB962C8B-B14F-4D97-AF65-F5344CB8AC3E}">
        <p14:creationId xmlns:p14="http://schemas.microsoft.com/office/powerpoint/2010/main" val="284624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2C73E-C45E-8DF2-80AD-A8B210BDA6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ject 3">
            <a:extLst>
              <a:ext uri="{FF2B5EF4-FFF2-40B4-BE49-F238E27FC236}">
                <a16:creationId xmlns:a16="http://schemas.microsoft.com/office/drawing/2014/main" id="{57CA46AE-F7C5-3B56-FA95-1E14843637E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660465"/>
            <a:ext cx="5133900" cy="3881228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1CF9CC10-3FFF-DC73-5DDC-1950827ADA5E}"/>
              </a:ext>
            </a:extLst>
          </p:cNvPr>
          <p:cNvSpPr txBox="1"/>
          <p:nvPr/>
        </p:nvSpPr>
        <p:spPr>
          <a:xfrm>
            <a:off x="5352150" y="2151451"/>
            <a:ext cx="7460336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4090" b="1">
                <a:latin typeface="Helvetica" panose="020B0604020202020204" pitchFamily="34" charset="0"/>
                <a:cs typeface="Helvetica" panose="020B0604020202020204" pitchFamily="34" charset="0"/>
              </a:rPr>
              <a:t>Prostor pro dotazy</a:t>
            </a:r>
          </a:p>
        </p:txBody>
      </p:sp>
      <p:pic>
        <p:nvPicPr>
          <p:cNvPr id="25" name="Obrázek 24" descr="Logo ZS ČR | Zemědělský svaz ČR">
            <a:extLst>
              <a:ext uri="{FF2B5EF4-FFF2-40B4-BE49-F238E27FC236}">
                <a16:creationId xmlns:a16="http://schemas.microsoft.com/office/drawing/2014/main" id="{ACE137B1-F158-010E-4D98-D98C1196855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" t="8178" r="4531" b="5300"/>
          <a:stretch/>
        </p:blipFill>
        <p:spPr bwMode="auto">
          <a:xfrm>
            <a:off x="9983153" y="340089"/>
            <a:ext cx="2591689" cy="85486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580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A761E4AA-9960-2FD5-C7A2-C4550E9D4E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8CC6C1F-FD10-4051-46CD-66329501F285}"/>
              </a:ext>
            </a:extLst>
          </p:cNvPr>
          <p:cNvSpPr txBox="1"/>
          <p:nvPr/>
        </p:nvSpPr>
        <p:spPr>
          <a:xfrm>
            <a:off x="653142" y="363413"/>
            <a:ext cx="12789807" cy="508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>
                <a:solidFill>
                  <a:srgbClr val="004B30"/>
                </a:solidFill>
              </a:rPr>
              <a:t>Program tiskové konference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Skandální návrhy EK a výzva k vytvoření krizové parlamentní komise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sz="32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1238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Snížení evropského rozpočtu na zemědělství a jeho dopady</a:t>
            </a:r>
          </a:p>
          <a:p>
            <a:pPr marL="1011238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Nová Společná zemědělská politika a její dopady</a:t>
            </a:r>
          </a:p>
          <a:p>
            <a:pPr marL="1011238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Komentář k jednotlivým aspektům návrhů Evropské komise</a:t>
            </a:r>
          </a:p>
          <a:p>
            <a:pPr marL="1011238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Apel na české politiky – vytvořte nadstranickou vyjednávací pozici</a:t>
            </a:r>
          </a:p>
          <a:p>
            <a:pPr marL="1011238" lvl="1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Prostor pro dotazy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cs-CZ" sz="1800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 descr="Logo ZS ČR | Zemědělský svaz ČR">
            <a:extLst>
              <a:ext uri="{FF2B5EF4-FFF2-40B4-BE49-F238E27FC236}">
                <a16:creationId xmlns:a16="http://schemas.microsoft.com/office/drawing/2014/main" id="{A313183B-E3D3-409D-5B42-759DD1C00E8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" t="8178" r="4531" b="5300"/>
          <a:stretch/>
        </p:blipFill>
        <p:spPr bwMode="auto">
          <a:xfrm>
            <a:off x="5403858" y="6163368"/>
            <a:ext cx="2050886" cy="67648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38122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6C40F333-8245-D365-4F54-765015D36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D04DEA8-0B88-A56D-BF91-335801D77FE1}"/>
              </a:ext>
            </a:extLst>
          </p:cNvPr>
          <p:cNvSpPr txBox="1"/>
          <p:nvPr/>
        </p:nvSpPr>
        <p:spPr>
          <a:xfrm>
            <a:off x="653142" y="363413"/>
            <a:ext cx="12789807" cy="5481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>
                <a:solidFill>
                  <a:srgbClr val="004B30"/>
                </a:solidFill>
              </a:rPr>
              <a:t>Snížení rozpočtu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32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Povede ke zdražování potravin a růstu dovozů</a:t>
            </a:r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sz="28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Celková částka pro období 2028-2034 má být cca 302 mld. EUR</a:t>
            </a: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Oproti 386 mld. EUR v letech 2021-2027</a:t>
            </a: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Nominální pokles o více než 22 %</a:t>
            </a: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Při zohlednění 30% průměrné evropské inflace reálný pokles hodnoty o více než 40 %</a:t>
            </a: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Špatná zpráva pro evropské domácnosti: hlavním cílem zemědělských dotací zajistit cenově dostupné potraviny</a:t>
            </a:r>
          </a:p>
          <a:p>
            <a:endParaRPr lang="cs-CZ" sz="2800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800" kern="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„Radost z tohoto rozpočtu budou mít především dovozci potravin ze třetích zemí“</a:t>
            </a:r>
          </a:p>
        </p:txBody>
      </p:sp>
    </p:spTree>
    <p:extLst>
      <p:ext uri="{BB962C8B-B14F-4D97-AF65-F5344CB8AC3E}">
        <p14:creationId xmlns:p14="http://schemas.microsoft.com/office/powerpoint/2010/main" val="367860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2DFA23-1FE4-A4A6-3F50-68DE8BA85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ovéPole 6">
            <a:extLst>
              <a:ext uri="{FF2B5EF4-FFF2-40B4-BE49-F238E27FC236}">
                <a16:creationId xmlns:a16="http://schemas.microsoft.com/office/drawing/2014/main" id="{69C07182-71D3-D522-93B1-F23AE0489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071" y="559902"/>
            <a:ext cx="11075762" cy="770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4410" b="1">
                <a:solidFill>
                  <a:srgbClr val="004B30"/>
                </a:solidFill>
                <a:latin typeface="Arial" panose="020B0604020202020204" pitchFamily="34" charset="0"/>
              </a:rPr>
              <a:t>České zemědělství je závislé na dotacích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A25343E-CDF1-0066-372C-C642BC5E1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850" y="1473573"/>
            <a:ext cx="9486309" cy="552471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800EF71-E5A0-88C4-96C2-756C3AEA8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129" y="5592353"/>
            <a:ext cx="1809962" cy="48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1479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FB52582-6FA1-162A-F4C3-0ED659BD4A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id="{AC400A1A-DACF-331D-6D65-7653876839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920" y="144491"/>
            <a:ext cx="13118081" cy="7051037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A390AEA8-CD7C-56F7-BEB8-C0DED6C969B7}"/>
              </a:ext>
            </a:extLst>
          </p:cNvPr>
          <p:cNvSpPr txBox="1"/>
          <p:nvPr/>
        </p:nvSpPr>
        <p:spPr>
          <a:xfrm>
            <a:off x="89920" y="7124993"/>
            <a:ext cx="8997378" cy="41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82"/>
              </a:spcAft>
              <a:buSzPts val="1000"/>
              <a:tabLst>
                <a:tab pos="504063" algn="l"/>
              </a:tabLst>
            </a:pPr>
            <a:r>
              <a:rPr lang="cs-CZ" sz="1985">
                <a:solidFill>
                  <a:srgbClr val="004B30"/>
                </a:solidFill>
              </a:rPr>
              <a:t>Dotace v některých případech tvoří až 85% příjmů zemědělce.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2DECC3E8-9C04-1DA3-716B-AFA473DAF4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6213" y="163854"/>
            <a:ext cx="1857517" cy="547967"/>
          </a:xfrm>
          <a:prstGeom prst="rect">
            <a:avLst/>
          </a:prstGeom>
        </p:spPr>
      </p:pic>
      <p:sp>
        <p:nvSpPr>
          <p:cNvPr id="6" name="TextovéPole 6">
            <a:extLst>
              <a:ext uri="{FF2B5EF4-FFF2-40B4-BE49-F238E27FC236}">
                <a16:creationId xmlns:a16="http://schemas.microsoft.com/office/drawing/2014/main" id="{2D57CCFA-C539-7B29-B54D-C4C429526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477" y="245684"/>
            <a:ext cx="11075762" cy="77098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5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53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cs-CZ" altLang="cs-CZ" sz="4400" b="1" dirty="0">
                <a:solidFill>
                  <a:srgbClr val="004B30"/>
                </a:solidFill>
                <a:latin typeface="Arial"/>
                <a:cs typeface="Arial"/>
              </a:rPr>
              <a:t>Dotační systém podporuje </a:t>
            </a:r>
            <a:r>
              <a:rPr lang="cs-CZ" altLang="cs-CZ" sz="4400" b="1" dirty="0" err="1">
                <a:solidFill>
                  <a:srgbClr val="004B30"/>
                </a:solidFill>
                <a:latin typeface="Arial"/>
                <a:cs typeface="Arial"/>
              </a:rPr>
              <a:t>neprodukci</a:t>
            </a:r>
            <a:endParaRPr lang="cs-CZ" dirty="0" err="1"/>
          </a:p>
        </p:txBody>
      </p:sp>
    </p:spTree>
    <p:extLst>
      <p:ext uri="{BB962C8B-B14F-4D97-AF65-F5344CB8AC3E}">
        <p14:creationId xmlns:p14="http://schemas.microsoft.com/office/powerpoint/2010/main" val="12339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819C56AB-BA45-4A3F-8272-CD255259A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5791" y="411474"/>
            <a:ext cx="10142866" cy="8879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1323"/>
              </a:spcBef>
              <a:spcAft>
                <a:spcPts val="1323"/>
              </a:spcAft>
              <a:buNone/>
            </a:pPr>
            <a:r>
              <a:rPr lang="cs-CZ" altLang="cs-CZ" sz="3418" b="1">
                <a:solidFill>
                  <a:srgbClr val="004B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Pokles ziskovosti - nejvíce postižené podniky</a:t>
            </a:r>
          </a:p>
        </p:txBody>
      </p:sp>
      <p:pic>
        <p:nvPicPr>
          <p:cNvPr id="29700" name="Obrázek 5">
            <a:extLst>
              <a:ext uri="{FF2B5EF4-FFF2-40B4-BE49-F238E27FC236}">
                <a16:creationId xmlns:a16="http://schemas.microsoft.com/office/drawing/2014/main" id="{BC1ED676-F231-494E-9E29-E651451581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0" y="168276"/>
            <a:ext cx="2397560" cy="7674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136836F5-34E0-1FCF-4CF3-4489078D3E5F}"/>
              </a:ext>
            </a:extLst>
          </p:cNvPr>
          <p:cNvGraphicFramePr>
            <a:graphicFrameLocks noGrp="1"/>
          </p:cNvGraphicFramePr>
          <p:nvPr/>
        </p:nvGraphicFramePr>
        <p:xfrm>
          <a:off x="81281" y="1860866"/>
          <a:ext cx="13268959" cy="528892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114634">
                  <a:extLst>
                    <a:ext uri="{9D8B030D-6E8A-4147-A177-3AD203B41FA5}">
                      <a16:colId xmlns:a16="http://schemas.microsoft.com/office/drawing/2014/main" val="1951235388"/>
                    </a:ext>
                  </a:extLst>
                </a:gridCol>
                <a:gridCol w="1758574">
                  <a:extLst>
                    <a:ext uri="{9D8B030D-6E8A-4147-A177-3AD203B41FA5}">
                      <a16:colId xmlns:a16="http://schemas.microsoft.com/office/drawing/2014/main" val="1026039865"/>
                    </a:ext>
                  </a:extLst>
                </a:gridCol>
                <a:gridCol w="2110355">
                  <a:extLst>
                    <a:ext uri="{9D8B030D-6E8A-4147-A177-3AD203B41FA5}">
                      <a16:colId xmlns:a16="http://schemas.microsoft.com/office/drawing/2014/main" val="3108279724"/>
                    </a:ext>
                  </a:extLst>
                </a:gridCol>
                <a:gridCol w="2070332">
                  <a:extLst>
                    <a:ext uri="{9D8B030D-6E8A-4147-A177-3AD203B41FA5}">
                      <a16:colId xmlns:a16="http://schemas.microsoft.com/office/drawing/2014/main" val="4226405700"/>
                    </a:ext>
                  </a:extLst>
                </a:gridCol>
                <a:gridCol w="2277364">
                  <a:extLst>
                    <a:ext uri="{9D8B030D-6E8A-4147-A177-3AD203B41FA5}">
                      <a16:colId xmlns:a16="http://schemas.microsoft.com/office/drawing/2014/main" val="126215390"/>
                    </a:ext>
                  </a:extLst>
                </a:gridCol>
                <a:gridCol w="1937700">
                  <a:extLst>
                    <a:ext uri="{9D8B030D-6E8A-4147-A177-3AD203B41FA5}">
                      <a16:colId xmlns:a16="http://schemas.microsoft.com/office/drawing/2014/main" val="1654745260"/>
                    </a:ext>
                  </a:extLst>
                </a:gridCol>
              </a:tblGrid>
              <a:tr h="45226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Jednotka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000" kern="0">
                          <a:effectLst/>
                        </a:rPr>
                        <a:t>Velikost podniku</a:t>
                      </a:r>
                      <a:endParaRPr lang="cs-CZ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008" marR="4900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1778"/>
                  </a:ext>
                </a:extLst>
              </a:tr>
              <a:tr h="8866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malá</a:t>
                      </a:r>
                      <a:b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(V–VI)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střední</a:t>
                      </a:r>
                      <a:b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(VII–IX)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velká</a:t>
                      </a:r>
                      <a:b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(X–XI)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největší</a:t>
                      </a:r>
                      <a:b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(XII–XIV)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extLst>
                  <a:ext uri="{0D108BD9-81ED-4DB2-BD59-A6C34878D82A}">
                    <a16:rowId xmlns:a16="http://schemas.microsoft.com/office/drawing/2014/main" val="3084680789"/>
                  </a:ext>
                </a:extLst>
              </a:tr>
              <a:tr h="886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Důchod ze zemědělské činnosti 2022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Kč/ha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10 022</a:t>
                      </a:r>
                      <a:endParaRPr lang="cs-CZ" sz="2400" ker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9 951</a:t>
                      </a:r>
                      <a:endParaRPr lang="cs-CZ" sz="2400" ker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8 511</a:t>
                      </a:r>
                      <a:endParaRPr lang="cs-CZ" sz="2400" ker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7 833</a:t>
                      </a:r>
                      <a:endParaRPr lang="cs-CZ" sz="2400" ker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extLst>
                  <a:ext uri="{0D108BD9-81ED-4DB2-BD59-A6C34878D82A}">
                    <a16:rowId xmlns:a16="http://schemas.microsoft.com/office/drawing/2014/main" val="3578620641"/>
                  </a:ext>
                </a:extLst>
              </a:tr>
              <a:tr h="8866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Důchod ze zemědělské činnosti 2023</a:t>
                      </a:r>
                      <a:endParaRPr lang="cs-CZ" sz="24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Kč/ha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9 220</a:t>
                      </a:r>
                      <a:endParaRPr lang="cs-CZ" sz="2400" b="1" ker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8 529</a:t>
                      </a:r>
                      <a:endParaRPr lang="cs-CZ" sz="2400" b="1" ker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1 490</a:t>
                      </a:r>
                      <a:endParaRPr lang="cs-CZ" sz="2400" b="1" ker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2 894</a:t>
                      </a:r>
                      <a:endParaRPr lang="cs-CZ" sz="2400" b="1" ker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884861"/>
                  </a:ext>
                </a:extLst>
              </a:tr>
              <a:tr h="7185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Pokles důchodu 2022/2023 v Kč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Kč/ha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-802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-1 423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-7 021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-4 939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extLst>
                  <a:ext uri="{0D108BD9-81ED-4DB2-BD59-A6C34878D82A}">
                    <a16:rowId xmlns:a16="http://schemas.microsoft.com/office/drawing/2014/main" val="675413980"/>
                  </a:ext>
                </a:extLst>
              </a:tr>
              <a:tr h="452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Pokles důchodu v %</a:t>
                      </a:r>
                      <a:endParaRPr lang="cs-CZ" sz="2400" kern="1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cs-CZ" sz="24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-8%</a:t>
                      </a:r>
                      <a:endParaRPr lang="cs-CZ" sz="2400" b="1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-14%</a:t>
                      </a:r>
                      <a:endParaRPr lang="cs-CZ" sz="2400" b="1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-82%</a:t>
                      </a:r>
                      <a:endParaRPr lang="cs-CZ" sz="2400" b="1" kern="10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b="1" ker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-63%</a:t>
                      </a:r>
                      <a:endParaRPr lang="cs-CZ" sz="2400" b="1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9008" marR="49008" marT="0" marB="0" anchor="ctr"/>
                </a:tc>
                <a:extLst>
                  <a:ext uri="{0D108BD9-81ED-4DB2-BD59-A6C34878D82A}">
                    <a16:rowId xmlns:a16="http://schemas.microsoft.com/office/drawing/2014/main" val="1951461215"/>
                  </a:ext>
                </a:extLst>
              </a:tr>
              <a:tr h="4522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10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Velikosti podniků</a:t>
                      </a: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cs-CZ" sz="2400" kern="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ha</a:t>
                      </a:r>
                    </a:p>
                  </a:txBody>
                  <a:tcPr marL="49008" marR="49008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 ha</a:t>
                      </a:r>
                    </a:p>
                  </a:txBody>
                  <a:tcPr marL="10502" marR="10502" marT="10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143,7 ha</a:t>
                      </a:r>
                    </a:p>
                  </a:txBody>
                  <a:tcPr marL="10502" marR="10502" marT="10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663,7 ha</a:t>
                      </a:r>
                    </a:p>
                  </a:txBody>
                  <a:tcPr marL="10502" marR="10502" marT="105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400" b="1" ker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1 645 ha</a:t>
                      </a:r>
                    </a:p>
                  </a:txBody>
                  <a:tcPr marL="10502" marR="10502" marT="10502" marB="0" anchor="ctr"/>
                </a:tc>
                <a:extLst>
                  <a:ext uri="{0D108BD9-81ED-4DB2-BD59-A6C34878D82A}">
                    <a16:rowId xmlns:a16="http://schemas.microsoft.com/office/drawing/2014/main" val="997417405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37DA113D-4B43-05FF-B46B-94E0CED20DEA}"/>
              </a:ext>
            </a:extLst>
          </p:cNvPr>
          <p:cNvSpPr txBox="1"/>
          <p:nvPr/>
        </p:nvSpPr>
        <p:spPr>
          <a:xfrm>
            <a:off x="81281" y="1034755"/>
            <a:ext cx="12988927" cy="8390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08126"/>
            <a:r>
              <a:rPr lang="cs-CZ" altLang="cs-CZ" sz="1985" b="1">
                <a:ea typeface="Calibri" panose="020F0502020204030204" pitchFamily="34" charset="0"/>
              </a:rPr>
              <a:t>Změnou redistributivní platby mezi lety 2022 as 2023 jsou nejvíce postiženy střední podniky </a:t>
            </a:r>
          </a:p>
          <a:p>
            <a:pPr algn="ctr" defTabSz="1008126"/>
            <a:endParaRPr lang="cs-CZ" altLang="cs-CZ" sz="882" b="1">
              <a:ea typeface="Calibri" panose="020F0502020204030204" pitchFamily="34" charset="0"/>
            </a:endParaRPr>
          </a:p>
          <a:p>
            <a:pPr algn="ctr" defTabSz="1008126"/>
            <a:r>
              <a:rPr lang="cs-CZ" altLang="cs-CZ" sz="1985" b="1" i="1">
                <a:ea typeface="Calibri" panose="020F0502020204030204" pitchFamily="34" charset="0"/>
              </a:rPr>
              <a:t>(„velký“ podnik dle FADN = průměrná velikost 663,7 ha = reálně středně velký podnik).</a:t>
            </a:r>
            <a:endParaRPr lang="cs-CZ" altLang="cs-CZ" sz="3528" i="1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D1DE27E-98AF-99CB-8909-ACED34BC278D}"/>
              </a:ext>
            </a:extLst>
          </p:cNvPr>
          <p:cNvSpPr txBox="1"/>
          <p:nvPr/>
        </p:nvSpPr>
        <p:spPr>
          <a:xfrm>
            <a:off x="-190755" y="7227517"/>
            <a:ext cx="7178412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01276">
              <a:lnSpc>
                <a:spcPct val="107000"/>
              </a:lnSpc>
              <a:spcAft>
                <a:spcPts val="882"/>
              </a:spcAft>
            </a:pPr>
            <a:r>
              <a:rPr lang="cs-CZ" sz="1544" i="1" kern="0">
                <a:latin typeface="Arial CE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Zdroj: Výběr dat z tabulky B1, FADN 2022,2023, ÚZEI</a:t>
            </a:r>
            <a:endParaRPr lang="cs-CZ" sz="2646" i="1" kern="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19BB23D4-CA8F-9E4F-78F3-0DCF531A032D}"/>
              </a:ext>
            </a:extLst>
          </p:cNvPr>
          <p:cNvSpPr/>
          <p:nvPr/>
        </p:nvSpPr>
        <p:spPr>
          <a:xfrm>
            <a:off x="9470571" y="4332514"/>
            <a:ext cx="3696589" cy="11865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6A2872DE-452C-929E-1066-795BEF52E7DD}"/>
              </a:ext>
            </a:extLst>
          </p:cNvPr>
          <p:cNvSpPr/>
          <p:nvPr/>
        </p:nvSpPr>
        <p:spPr>
          <a:xfrm>
            <a:off x="9373619" y="5850965"/>
            <a:ext cx="3696589" cy="11865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0657568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2841BDA-423E-B5F5-7475-C7B47805A7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B3E0AA5-D852-F6C6-40A8-BF3B41D0BD87}"/>
              </a:ext>
            </a:extLst>
          </p:cNvPr>
          <p:cNvSpPr txBox="1"/>
          <p:nvPr/>
        </p:nvSpPr>
        <p:spPr>
          <a:xfrm>
            <a:off x="653142" y="363413"/>
            <a:ext cx="12789807" cy="70026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České zemědělství není oligopol</a:t>
            </a:r>
            <a:endParaRPr lang="cs-CZ" sz="4400" b="1" dirty="0">
              <a:solidFill>
                <a:srgbClr val="004B30"/>
              </a:solidFill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3200" kern="100" dirty="0">
                <a:latin typeface="Calibri"/>
                <a:ea typeface="Calibri"/>
                <a:cs typeface="Times New Roman"/>
              </a:rPr>
              <a:t>Politici míří </a:t>
            </a:r>
            <a:r>
              <a:rPr lang="cs-CZ" sz="3200" kern="100" dirty="0" err="1">
                <a:latin typeface="Calibri"/>
                <a:ea typeface="Calibri"/>
                <a:cs typeface="Times New Roman"/>
              </a:rPr>
              <a:t>zastropováním</a:t>
            </a:r>
            <a:r>
              <a:rPr lang="cs-CZ" sz="3200" kern="100" dirty="0">
                <a:latin typeface="Calibri"/>
                <a:ea typeface="Calibri"/>
                <a:cs typeface="Times New Roman"/>
              </a:rPr>
              <a:t> na miliardáře, ale s vaničkou vylijí tisíce farem</a:t>
            </a:r>
            <a:endParaRPr lang="cs-CZ" dirty="0"/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Calibri"/>
              </a:rPr>
              <a:t>Zemědělství</a:t>
            </a:r>
            <a:endParaRPr lang="en-US" kern="100">
              <a:latin typeface="Calibri"/>
              <a:ea typeface="Calibri"/>
              <a:cs typeface="Calibri"/>
            </a:endParaRP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Calibri"/>
              </a:rPr>
              <a:t>sektor o mnoha tisících malých a středních podniků</a:t>
            </a:r>
            <a:endParaRPr lang="en-US" kern="100">
              <a:latin typeface="Calibri"/>
              <a:ea typeface="Calibri"/>
              <a:cs typeface="Calibri"/>
            </a:endParaRP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70 % potravin produkuje nikoli 6 nebo 7, ale 2 000 "největších" firem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cs-CZ" sz="1000" kern="100" dirty="0">
              <a:latin typeface="Calibri"/>
              <a:ea typeface="Calibri"/>
              <a:cs typeface="Times New Roman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Oligopol v jiných odvětvích</a:t>
            </a:r>
            <a:endParaRPr lang="en-US" kern="100">
              <a:latin typeface="Calibri"/>
              <a:ea typeface="Calibri"/>
              <a:cs typeface="Times New Roman"/>
            </a:endParaRP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maloobchod s potravinami - 6 hlavních maloobchodních řetězců dosahuje 75 % podílu na trhu</a:t>
            </a: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pivovarnictví - 7 největších pivovarů vyrábí 86 % veškerého piva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cs-CZ" sz="1000" kern="100" dirty="0">
              <a:latin typeface="Calibri"/>
              <a:ea typeface="Calibri"/>
              <a:cs typeface="Times New Roman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Zemědělci si neurčují cenu</a:t>
            </a:r>
            <a:endParaRPr lang="cs-CZ" dirty="0"/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ta vzniká na trhu, převážně na komoditních burzách</a:t>
            </a: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vyjednávací pozici zemědělců v některých sektorech částečně zlepšují odbytová družstva - ale i tak se jedná o velmi slabou pozici</a:t>
            </a: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kdyby v zemědělství existoval oligopol, vliv zemědělců na výkupní ceny komodit by byl daleko větší</a:t>
            </a:r>
          </a:p>
          <a:p>
            <a:pPr marL="953770" lvl="1" indent="-457200">
              <a:lnSpc>
                <a:spcPct val="107000"/>
              </a:lnSpc>
              <a:spcAft>
                <a:spcPts val="800"/>
              </a:spcAft>
              <a:buFont typeface="Calibri"/>
              <a:buChar char="-"/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skutečnost, že ceny zemědělců vzrostly od roku 1989 2 x, kdežto ceny v obchodech 8 x, je toho důkazem</a:t>
            </a:r>
          </a:p>
        </p:txBody>
      </p:sp>
    </p:spTree>
    <p:extLst>
      <p:ext uri="{BB962C8B-B14F-4D97-AF65-F5344CB8AC3E}">
        <p14:creationId xmlns:p14="http://schemas.microsoft.com/office/powerpoint/2010/main" val="3889354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7C4213B7-470F-E09B-3A3A-FF6E5925CBE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5843" y="207549"/>
            <a:ext cx="1694497" cy="49987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B37D8E7-CA22-FA82-8E1F-F61BE7D7D81C}"/>
              </a:ext>
            </a:extLst>
          </p:cNvPr>
          <p:cNvSpPr txBox="1"/>
          <p:nvPr/>
        </p:nvSpPr>
        <p:spPr>
          <a:xfrm>
            <a:off x="0" y="707426"/>
            <a:ext cx="13442949" cy="3100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40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cs-CZ" sz="2400" b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endParaRPr lang="cs-CZ" sz="240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40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indent="-5715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400">
              <a:solidFill>
                <a:srgbClr val="000000"/>
              </a:solidFill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>
                <a:solidFill>
                  <a:srgbClr val="000000"/>
                </a:solidFill>
              </a:rPr>
              <a:t>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>
                <a:solidFill>
                  <a:srgbClr val="000000"/>
                </a:solidFill>
              </a:rPr>
              <a:t>  </a:t>
            </a:r>
          </a:p>
          <a:p>
            <a:pPr marL="571500" indent="-57150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cs-CZ" sz="2800">
              <a:solidFill>
                <a:srgbClr val="000000"/>
              </a:solidFill>
            </a:endParaRPr>
          </a:p>
        </p:txBody>
      </p:sp>
      <p:graphicFrame>
        <p:nvGraphicFramePr>
          <p:cNvPr id="2" name="graf 1">
            <a:extLst>
              <a:ext uri="{FF2B5EF4-FFF2-40B4-BE49-F238E27FC236}">
                <a16:creationId xmlns:a16="http://schemas.microsoft.com/office/drawing/2014/main" id="{B315688D-4A67-73E3-C2E1-113F5349CBE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2712989"/>
              </p:ext>
            </p:extLst>
          </p:nvPr>
        </p:nvGraphicFramePr>
        <p:xfrm>
          <a:off x="64629" y="1405388"/>
          <a:ext cx="12551062" cy="544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03CE46ED-DC9D-E1F8-8961-9366365AB2B6}"/>
              </a:ext>
            </a:extLst>
          </p:cNvPr>
          <p:cNvSpPr txBox="1"/>
          <p:nvPr/>
        </p:nvSpPr>
        <p:spPr>
          <a:xfrm>
            <a:off x="69395" y="6870979"/>
            <a:ext cx="1330415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aseline="0" dirty="0">
                <a:solidFill>
                  <a:sysClr val="windowText" lastClr="000000"/>
                </a:solidFill>
              </a:rPr>
              <a:t>Pozn.: oproti r.1989 se v r. 2025 zvýšily ceny zemědělců cca 2krát a inflace cca 8krát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EEC1653-5B6B-EBDD-2EFB-FE5E5B4E0355}"/>
              </a:ext>
            </a:extLst>
          </p:cNvPr>
          <p:cNvSpPr txBox="1"/>
          <p:nvPr/>
        </p:nvSpPr>
        <p:spPr>
          <a:xfrm>
            <a:off x="641056" y="363413"/>
            <a:ext cx="12789807" cy="64318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České zemědělství není oligopol</a:t>
            </a:r>
            <a:endParaRPr lang="cs-CZ" sz="28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47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1CCAE0F9-540A-CEC8-67B9-72FEA4B141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D20D2FE-F453-155D-9C98-C63F07A4F7BB}"/>
              </a:ext>
            </a:extLst>
          </p:cNvPr>
          <p:cNvSpPr txBox="1"/>
          <p:nvPr/>
        </p:nvSpPr>
        <p:spPr>
          <a:xfrm>
            <a:off x="653142" y="363413"/>
            <a:ext cx="12789807" cy="60578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cs-CZ" sz="4400" b="1" dirty="0">
                <a:solidFill>
                  <a:srgbClr val="004B30"/>
                </a:solidFill>
                <a:latin typeface="Arial"/>
                <a:cs typeface="Arial"/>
              </a:rPr>
              <a:t>Nové nastavení SZP</a:t>
            </a:r>
          </a:p>
          <a:p>
            <a:pPr algn="just">
              <a:lnSpc>
                <a:spcPct val="80000"/>
              </a:lnSpc>
              <a:spcAft>
                <a:spcPts val="600"/>
              </a:spcAft>
              <a:defRPr/>
            </a:pPr>
            <a:r>
              <a:rPr lang="cs-CZ" sz="3200" kern="100" dirty="0">
                <a:latin typeface="Calibri"/>
                <a:ea typeface="Calibri"/>
                <a:cs typeface="Times New Roman"/>
              </a:rPr>
              <a:t>Jako by zemědělství nebylo podnikatelskou činností</a:t>
            </a:r>
            <a:endParaRPr lang="cs-CZ" dirty="0"/>
          </a:p>
          <a:p>
            <a:pPr marL="0" indent="0" algn="just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cs-CZ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Opomíjí hospodářský rozměr zemědělství - jako by to vůbec nebyl předmět podnikání, jako by šlo výhradně o dosažení environmentálních cílů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cs-CZ" kern="100" dirty="0">
              <a:latin typeface="Calibri"/>
              <a:ea typeface="Calibri"/>
              <a:cs typeface="Times New Roman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Oproti očekávání v návrzích není žádné snížení byrokratické zátěže - environmentální nároky jsou stejné nebo vyšší, navíc změna stávajícího systému s sebou ponese značné jednorázové náklady, kdy se bude muset měnit systém na straně státu a úředníci i zemědělci se budou muset učit s nástroji pracovat od nuly</a:t>
            </a: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cs-CZ" kern="100" dirty="0">
              <a:latin typeface="Calibri"/>
              <a:ea typeface="Calibri"/>
              <a:cs typeface="Times New Roman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Ke generační obměně se staví, jako by to byla pouze otázka živnostníků - ale většinu pracovníků v zemědělství tvoří zaměstnanci, potřebujeme do zemědělství přivést také mladé zaměstnance, ne jen podnikatele</a:t>
            </a:r>
            <a:endParaRPr lang="cs-CZ"/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cs-CZ" kern="100" dirty="0">
              <a:latin typeface="Calibri"/>
              <a:ea typeface="Calibri"/>
              <a:cs typeface="Times New Roman"/>
            </a:endParaRPr>
          </a:p>
          <a:p>
            <a:pPr marL="496570" lvl="1" indent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kern="100" dirty="0">
                <a:latin typeface="Calibri"/>
                <a:ea typeface="Calibri"/>
                <a:cs typeface="Times New Roman"/>
              </a:rPr>
              <a:t>Povinným a dobrovolným spolufinancováním rozpočtu SZP z národních zdrojů otevírá dveře souboji rozpočtů národních států, což je boj, ve kterém ČR nebude patřit mezi vítěze, ale mezi poražené</a:t>
            </a:r>
          </a:p>
        </p:txBody>
      </p:sp>
    </p:spTree>
    <p:extLst>
      <p:ext uri="{BB962C8B-B14F-4D97-AF65-F5344CB8AC3E}">
        <p14:creationId xmlns:p14="http://schemas.microsoft.com/office/powerpoint/2010/main" val="415849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Zemsvaz Tydenni posta">
    <a:dk1>
      <a:srgbClr val="5B5A5A"/>
    </a:dk1>
    <a:lt1>
      <a:srgbClr val="FFFFFF"/>
    </a:lt1>
    <a:dk2>
      <a:srgbClr val="00481B"/>
    </a:dk2>
    <a:lt2>
      <a:srgbClr val="86B129"/>
    </a:lt2>
    <a:accent1>
      <a:srgbClr val="007A4E"/>
    </a:accent1>
    <a:accent2>
      <a:srgbClr val="F7A600"/>
    </a:accent2>
    <a:accent3>
      <a:srgbClr val="CDCCCC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ZemSvaz 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3C756C114A72C4D93EDE88945F04AF4" ma:contentTypeVersion="14" ma:contentTypeDescription="Vytvoří nový dokument" ma:contentTypeScope="" ma:versionID="0f5be350909e1381f08b5a026f78b1c6">
  <xsd:schema xmlns:xsd="http://www.w3.org/2001/XMLSchema" xmlns:xs="http://www.w3.org/2001/XMLSchema" xmlns:p="http://schemas.microsoft.com/office/2006/metadata/properties" xmlns:ns3="e01c5189-b5fd-4435-8736-e8113973df54" xmlns:ns4="5923b8ac-dac9-4aba-b894-2b231717734a" targetNamespace="http://schemas.microsoft.com/office/2006/metadata/properties" ma:root="true" ma:fieldsID="26222983d8c607f22ad15516bfdea412" ns3:_="" ns4:_="">
    <xsd:import namespace="e01c5189-b5fd-4435-8736-e8113973df54"/>
    <xsd:import namespace="5923b8ac-dac9-4aba-b894-2b23171773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c5189-b5fd-4435-8736-e8113973df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3b8ac-dac9-4aba-b894-2b231717734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3FD7783-F334-401B-B9F9-B4EE9D033C73}">
  <ds:schemaRefs>
    <ds:schemaRef ds:uri="5923b8ac-dac9-4aba-b894-2b231717734a"/>
    <ds:schemaRef ds:uri="e01c5189-b5fd-4435-8736-e8113973df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AA660BE7-88BD-4932-8AE2-44FC3F0EDD38}">
  <ds:schemaRefs>
    <ds:schemaRef ds:uri="5923b8ac-dac9-4aba-b894-2b231717734a"/>
    <ds:schemaRef ds:uri="e01c5189-b5fd-4435-8736-e8113973df5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1129</Words>
  <Application>Microsoft Office PowerPoint</Application>
  <PresentationFormat>Vlastní</PresentationFormat>
  <Paragraphs>167</Paragraphs>
  <Slides>14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Arial CE</vt:lpstr>
      <vt:lpstr>Calibri</vt:lpstr>
      <vt:lpstr>Century Gothic</vt:lpstr>
      <vt:lpstr>Helvetica</vt:lpstr>
      <vt:lpstr>Symbol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kobog</dc:creator>
  <cp:lastModifiedBy>Michal Procházka</cp:lastModifiedBy>
  <cp:revision>275</cp:revision>
  <cp:lastPrinted>2025-01-29T06:48:06Z</cp:lastPrinted>
  <dcterms:created xsi:type="dcterms:W3CDTF">2018-05-21T09:31:15Z</dcterms:created>
  <dcterms:modified xsi:type="dcterms:W3CDTF">2025-07-22T21:05:55Z</dcterms:modified>
</cp:coreProperties>
</file>